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</p:sldMasterIdLst>
  <p:notesMasterIdLst>
    <p:notesMasterId r:id="rId25"/>
  </p:notesMasterIdLst>
  <p:sldIdLst>
    <p:sldId id="1373" r:id="rId2"/>
    <p:sldId id="1477" r:id="rId3"/>
    <p:sldId id="1478" r:id="rId4"/>
    <p:sldId id="1479" r:id="rId5"/>
    <p:sldId id="1480" r:id="rId6"/>
    <p:sldId id="1481" r:id="rId7"/>
    <p:sldId id="1482" r:id="rId8"/>
    <p:sldId id="1419" r:id="rId9"/>
    <p:sldId id="1450" r:id="rId10"/>
    <p:sldId id="1453" r:id="rId11"/>
    <p:sldId id="1454" r:id="rId12"/>
    <p:sldId id="1455" r:id="rId13"/>
    <p:sldId id="1457" r:id="rId14"/>
    <p:sldId id="1476" r:id="rId15"/>
    <p:sldId id="1475" r:id="rId16"/>
    <p:sldId id="1460" r:id="rId17"/>
    <p:sldId id="1461" r:id="rId18"/>
    <p:sldId id="1462" r:id="rId19"/>
    <p:sldId id="1463" r:id="rId20"/>
    <p:sldId id="1464" r:id="rId21"/>
    <p:sldId id="1465" r:id="rId22"/>
    <p:sldId id="1466" r:id="rId23"/>
    <p:sldId id="1474" r:id="rId24"/>
  </p:sldIdLst>
  <p:sldSz cx="12192000" cy="6858000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0ED"/>
    <a:srgbClr val="0F104A"/>
    <a:srgbClr val="01011B"/>
    <a:srgbClr val="3031ED"/>
    <a:srgbClr val="000099"/>
    <a:srgbClr val="0000FF"/>
    <a:srgbClr val="0066FF"/>
    <a:srgbClr val="FFFF00"/>
    <a:srgbClr val="FF0066"/>
    <a:srgbClr val="13D8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1859" autoAdjust="0"/>
  </p:normalViewPr>
  <p:slideViewPr>
    <p:cSldViewPr snapToGrid="0">
      <p:cViewPr varScale="1">
        <p:scale>
          <a:sx n="72" d="100"/>
          <a:sy n="72" d="100"/>
        </p:scale>
        <p:origin x="82" y="2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F9C1E49-2E8E-4E67-A1AC-1D5702A61888}" type="datetimeFigureOut">
              <a:rPr lang="en-US"/>
              <a:pPr>
                <a:defRPr/>
              </a:pPr>
              <a:t>9/1/2024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 eaLnBrk="0" hangingPunct="0">
              <a:defRPr sz="13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4912AF8-6A9A-4DE6-869D-7E0AA6E48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48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912AF8-6A9A-4DE6-869D-7E0AA6E4878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51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en-US"/>
              <a:t>Продорна моћ рендгенског зрачења расте с повећањем напона на рендгенској цеви. При кочењу електрона убрзаних напоном добија се закочно рендгенско зрачење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084533B-2FB2-49BE-826C-6E1240FADCE8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74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AF161F3-2709-4E92-A56E-4B3D24DD74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2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C3DE3-737D-4254-A75C-F560A744F8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2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4EF4B-450C-46AE-93C0-413E44E175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26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F1BE8-0F69-4CFC-934C-7968EF9B0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53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063D9-DE7C-4370-8216-056A33FD7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4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5721C4-6194-4A18-85E6-017B6342E8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55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678A1A95-979F-493A-9BE6-4698E88710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41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DFDF4-7A56-47BE-83A5-A3AE1995B4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5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956A-2E30-4646-A877-5149650FF6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34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055E4-43D2-4603-AD88-A8E7CA3CB0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6091A-CFA4-48A3-8E3D-D99B0A3C86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9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6B1C81-475C-46F4-82F3-F4757B1845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6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6BA22-0275-4951-AEC6-2246471037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1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/>
            </a:pPr>
            <a:fld id="{5F339B1E-7CD4-4C76-A0E0-A9FABABA11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9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2" r:id="rId12"/>
    <p:sldLayoutId id="21474840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b="1" dirty="0"/>
              <a:t>БИОФИЗИКА</a:t>
            </a:r>
            <a:r>
              <a:rPr lang="sr-Latn-RS" sz="3600" b="1" dirty="0"/>
              <a:t/>
            </a:r>
            <a:br>
              <a:rPr lang="sr-Latn-RS" sz="3600" b="1" dirty="0"/>
            </a:br>
            <a:r>
              <a:rPr lang="ru-RU" sz="3600" b="1" dirty="0"/>
              <a:t> </a:t>
            </a:r>
            <a:r>
              <a:rPr lang="sr-Latn-RS" sz="2800" b="1" dirty="0"/>
              <a:t/>
            </a:r>
            <a:br>
              <a:rPr lang="sr-Latn-RS" sz="2800" b="1" dirty="0"/>
            </a:br>
            <a:r>
              <a:rPr lang="ru-RU" sz="2000" dirty="0"/>
              <a:t>НАСТАВНА ЈЕДИНИЦА </a:t>
            </a:r>
            <a:r>
              <a:rPr lang="sr-Latn-RS" sz="2000" dirty="0"/>
              <a:t>3</a:t>
            </a: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/>
              <a:t>	</a:t>
            </a:r>
            <a:r>
              <a:rPr lang="ru-RU" sz="2800" b="1" dirty="0"/>
              <a:t>ОСНОВИ НУКЛЕАРНЕ ФИЗИКЕ 2. </a:t>
            </a:r>
            <a:r>
              <a:rPr lang="ru-RU" sz="2400" dirty="0"/>
              <a:t>	</a:t>
            </a:r>
            <a:br>
              <a:rPr lang="ru-RU" sz="2400" dirty="0"/>
            </a:b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sr-Cyrl-RS" sz="2800" dirty="0" smtClean="0"/>
              <a:t>Проф. </a:t>
            </a:r>
            <a:r>
              <a:rPr lang="sr-Cyrl-RS" sz="2800" dirty="0"/>
              <a:t>др Владимир Вукомановић</a:t>
            </a:r>
          </a:p>
          <a:p>
            <a:r>
              <a:rPr lang="sr-Cyrl-RS" sz="2800" dirty="0"/>
              <a:t>
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2687783" y="267235"/>
            <a:ext cx="6825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ИНТЕГРИСАНЕ АКАДЕМСКЕ </a:t>
            </a:r>
            <a:endParaRPr lang="sr-Cyrl-RS" sz="28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sr-Cyrl-RS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СТУДИЈ</a:t>
            </a:r>
            <a:r>
              <a:rPr lang="en-GB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 </a:t>
            </a:r>
            <a:r>
              <a:rPr lang="sr-Cyrl-RS" sz="28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МЕДИЦИНЕ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51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820882" y="163472"/>
            <a:ext cx="9290700" cy="67324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Фотоелектрични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</a:t>
            </a:r>
            <a:endParaRPr lang="en-US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561109" y="927367"/>
            <a:ext cx="11170227" cy="3960812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Фотоелектрични ефекат долази до изражаја у случају интеракције гама-зрака ниских енергија на атоме са већом атомском тежином, при чему долази до избијања електрона из погођених атома. 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Кинетичка енергија ослобођених електрона (80% случајева су из К љуске) једнака је разлици енергија упадног гама зрака и енергије везивања електрона у атом 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Ослобођени електрони, слично β-честицама, јонизују средину кроз коју се крећу, шупљине створене у електронској љусци након фотоефекта се попуњавају електронима са виших орбитала, што је праћено емисијом X зрака</a:t>
            </a:r>
          </a:p>
        </p:txBody>
      </p:sp>
      <p:sp>
        <p:nvSpPr>
          <p:cNvPr id="11268" name="Content Placeholder 4"/>
          <p:cNvSpPr txBox="1">
            <a:spLocks/>
          </p:cNvSpPr>
          <p:nvPr/>
        </p:nvSpPr>
        <p:spPr bwMode="auto">
          <a:xfrm>
            <a:off x="2424114" y="2060575"/>
            <a:ext cx="7989887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r-Cyrl-R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094" y="5505618"/>
            <a:ext cx="2729633" cy="135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433943"/>
      </p:ext>
    </p:extLst>
  </p:cSld>
  <p:clrMapOvr>
    <a:masterClrMapping/>
  </p:clrMapOvr>
  <p:transition spd="slow" advTm="6336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63750" y="333376"/>
            <a:ext cx="8229600" cy="70802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sr-Cyrl-RS" sz="3200" dirty="0">
                <a:latin typeface="Times New Roman" pitchFamily="18" charset="0"/>
                <a:cs typeface="Times New Roman" pitchFamily="18" charset="0"/>
              </a:rPr>
              <a:t>Комптонов ефекат </a:t>
            </a:r>
            <a:br>
              <a:rPr lang="sr-Cyrl-RS" sz="32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3200" dirty="0">
                <a:latin typeface="Times New Roman" pitchFamily="18" charset="0"/>
                <a:cs typeface="Times New Roman" pitchFamily="18" charset="0"/>
              </a:rPr>
              <a:t>(Комптоново расејање)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Content Placeholder 4"/>
          <p:cNvSpPr txBox="1">
            <a:spLocks/>
          </p:cNvSpPr>
          <p:nvPr/>
        </p:nvSpPr>
        <p:spPr bwMode="auto">
          <a:xfrm>
            <a:off x="7032626" y="1901825"/>
            <a:ext cx="3330575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 sz="280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236970" y="1234931"/>
            <a:ext cx="6490855" cy="50403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9388" indent="-179388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доминантан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средњим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енергијама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кванта</a:t>
            </a:r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pPr marL="179388" indent="-179388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судару са слабо везаним електронима из спољашње љуске гама-зраци предају део своје енергије, а сами продужавају да се крећу са промењеним правцем и брзином. </a:t>
            </a:r>
          </a:p>
          <a:p>
            <a:pPr marL="179388" indent="-179388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ослобођени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електрони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понашају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врше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ексцитацију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електрона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јонизацију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материје</a:t>
            </a:r>
          </a:p>
          <a:p>
            <a:pPr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9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2293" name="Picture 2" descr="slika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183" y="2373240"/>
            <a:ext cx="4406754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332711"/>
      </p:ext>
    </p:extLst>
  </p:cSld>
  <p:clrMapOvr>
    <a:masterClrMapping/>
  </p:clrMapOvr>
  <p:transition spd="slow" advTm="5486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1981200" y="256095"/>
            <a:ext cx="8229600" cy="863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alt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Стварање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парова</a:t>
            </a:r>
            <a:endParaRPr lang="en-US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Content Placeholder 4"/>
          <p:cNvSpPr txBox="1">
            <a:spLocks/>
          </p:cNvSpPr>
          <p:nvPr/>
        </p:nvSpPr>
        <p:spPr bwMode="auto">
          <a:xfrm>
            <a:off x="6672264" y="1901825"/>
            <a:ext cx="3690937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 sz="280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30487" y="1380405"/>
            <a:ext cx="7379568" cy="496887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indent="-342900" algn="just" fontAlgn="auto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кванти високих енергија (преко 1,02 МеV) при интеракцији са материјалима велике атомске тежине губе целокупну енергију и стварањем парова позитрон-електрон престају да постоје.</a:t>
            </a:r>
          </a:p>
          <a:p>
            <a:pPr marL="342900" indent="-342900" algn="just" fontAlgn="auto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Настали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електрон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позитрон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ексцитују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јонизују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средину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крећу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Они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анхилирају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поново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стварају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кванта енергије од по 0,511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фотоелектричног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ефекта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Комптоновог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расејања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интерреагују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материјом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 fontAlgn="auto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Ефекат ставрања парова је својствен тежим елементима и већим енергијама гама фотона.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2" descr="slika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055" y="2417186"/>
            <a:ext cx="4301836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576354"/>
      </p:ext>
    </p:extLst>
  </p:cSld>
  <p:clrMapOvr>
    <a:masterClrMapping/>
  </p:clrMapOvr>
  <p:transition spd="slow" advTm="65356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1929246" y="76202"/>
            <a:ext cx="8229600" cy="10080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alt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en-US" alt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слабљења</a:t>
            </a:r>
            <a:endParaRPr lang="en-US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Content Placeholder 4"/>
          <p:cNvSpPr txBox="1">
            <a:spLocks/>
          </p:cNvSpPr>
          <p:nvPr/>
        </p:nvSpPr>
        <p:spPr bwMode="auto">
          <a:xfrm>
            <a:off x="2286000" y="1901825"/>
            <a:ext cx="8077200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en-US" sz="280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538594" y="1275485"/>
            <a:ext cx="11078441" cy="45767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algn="just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Експерименталним мерењима слабљења снопа фотона, утврђено је да је редукција броја фотона пропорционална броју инцидентних фотона и дебљини апсорбера</a:t>
            </a:r>
          </a:p>
          <a:p>
            <a:pPr marL="342900" indent="-342900" algn="just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Слабљење упадног снопа зависи и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од дебљине и врсте материјала кроз који пролази – експоненцијално опадајућа функција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I(x) =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i="1" baseline="-25000" dirty="0" err="1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i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l-GR" sz="2000" i="1" baseline="30000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 i="1" baseline="30000" dirty="0">
                <a:latin typeface="Times New Roman" pitchFamily="18" charset="0"/>
                <a:cs typeface="Times New Roman" pitchFamily="18" charset="0"/>
              </a:rPr>
              <a:t>x</a:t>
            </a:r>
            <a:endParaRPr lang="sr-Cyrl-RS" sz="20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I(x) –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интезитет снопа након апсорбера дебљине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i="1" baseline="-25000" dirty="0" err="1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r-Cyrl-RS" sz="2000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- интензитет упадног снопа</a:t>
            </a:r>
            <a:endParaRPr lang="en-US" sz="2000" i="1" baseline="-25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000" i="1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– линеарни коефицијент слабљења </a:t>
            </a:r>
          </a:p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– дебљина материјала кроз коју пролази </a:t>
            </a:r>
            <a:r>
              <a:rPr lang="sr-Cyrl-RS" sz="2000" dirty="0">
                <a:solidFill>
                  <a:schemeClr val="bg1"/>
                </a:solidFill>
                <a:latin typeface="+mn-lt"/>
                <a:cs typeface="+mn-cs"/>
              </a:rPr>
              <a:t>зрачење</a:t>
            </a:r>
          </a:p>
        </p:txBody>
      </p:sp>
      <p:pic>
        <p:nvPicPr>
          <p:cNvPr id="1536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450" y="4797425"/>
            <a:ext cx="35115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002273"/>
      </p:ext>
    </p:extLst>
  </p:cSld>
  <p:clrMapOvr>
    <a:masterClrMapping/>
  </p:clrMapOvr>
  <p:transition spd="slow" advTm="63382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 descr="penetration"/>
          <p:cNvPicPr>
            <a:picLocks noGrp="1" noChangeAspect="1" noChangeArrowheads="1" noCrop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24063" y="214313"/>
            <a:ext cx="7200900" cy="4533900"/>
          </a:xfrm>
        </p:spPr>
      </p:pic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3071814" y="1773238"/>
            <a:ext cx="1800225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>
            <a:off x="3071813" y="2852738"/>
            <a:ext cx="31686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Line 11"/>
          <p:cNvSpPr>
            <a:spLocks noChangeShapeType="1"/>
          </p:cNvSpPr>
          <p:nvPr/>
        </p:nvSpPr>
        <p:spPr bwMode="auto">
          <a:xfrm>
            <a:off x="2903539" y="3886200"/>
            <a:ext cx="475297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124692" y="4748213"/>
            <a:ext cx="115131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Моћ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заустављања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или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зауставна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моћ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/>
              <a:t>представља</a:t>
            </a:r>
            <a:r>
              <a:rPr lang="en-US" sz="2400" b="1" dirty="0"/>
              <a:t> </a:t>
            </a:r>
            <a:r>
              <a:rPr lang="en-US" sz="2400" b="1" dirty="0" err="1"/>
              <a:t>губитак</a:t>
            </a:r>
            <a:r>
              <a:rPr lang="en-US" sz="2400" b="1" dirty="0"/>
              <a:t> </a:t>
            </a:r>
            <a:r>
              <a:rPr lang="en-US" sz="2400" b="1" dirty="0" err="1"/>
              <a:t>енергије</a:t>
            </a:r>
            <a:r>
              <a:rPr lang="en-US" sz="2400" b="1" dirty="0"/>
              <a:t> E </a:t>
            </a:r>
            <a:r>
              <a:rPr lang="en-US" sz="2400" b="1" dirty="0" err="1"/>
              <a:t>при</a:t>
            </a:r>
            <a:r>
              <a:rPr lang="en-US" sz="2400" b="1" dirty="0"/>
              <a:t> </a:t>
            </a:r>
            <a:r>
              <a:rPr lang="en-US" sz="2400" b="1" dirty="0" err="1"/>
              <a:t>проласку</a:t>
            </a:r>
            <a:r>
              <a:rPr lang="en-US" sz="2400" b="1" dirty="0"/>
              <a:t> </a:t>
            </a:r>
            <a:r>
              <a:rPr lang="en-US" sz="2400" b="1" dirty="0" err="1"/>
              <a:t>зрачења</a:t>
            </a:r>
            <a:r>
              <a:rPr lang="en-US" sz="2400" b="1" dirty="0"/>
              <a:t> </a:t>
            </a:r>
            <a:r>
              <a:rPr lang="en-US" sz="2400" b="1" dirty="0" err="1"/>
              <a:t>кроз</a:t>
            </a:r>
            <a:r>
              <a:rPr lang="en-US" sz="2400" b="1" dirty="0"/>
              <a:t> </a:t>
            </a:r>
            <a:r>
              <a:rPr lang="en-US" sz="2400" b="1" dirty="0" err="1"/>
              <a:t>материјал</a:t>
            </a:r>
            <a:r>
              <a:rPr lang="en-US" sz="2400" b="1" dirty="0"/>
              <a:t> </a:t>
            </a:r>
            <a:r>
              <a:rPr lang="en-US" sz="2400" b="1" dirty="0" err="1"/>
              <a:t>дебљине</a:t>
            </a:r>
            <a:r>
              <a:rPr lang="en-US" sz="2400" b="1" dirty="0"/>
              <a:t> x</a:t>
            </a:r>
          </a:p>
        </p:txBody>
      </p:sp>
      <p:graphicFrame>
        <p:nvGraphicFramePr>
          <p:cNvPr id="19458" name="Object 9"/>
          <p:cNvGraphicFramePr>
            <a:graphicFrameLocks noChangeAspect="1"/>
          </p:cNvGraphicFramePr>
          <p:nvPr/>
        </p:nvGraphicFramePr>
        <p:xfrm>
          <a:off x="5834064" y="5586413"/>
          <a:ext cx="712787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9" name="Equation" r:id="rId4" imgW="253800" imgH="406080" progId="Equation.3">
                  <p:embed/>
                </p:oleObj>
              </mc:Choice>
              <mc:Fallback>
                <p:oleObj name="Equation" r:id="rId4" imgW="2538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4064" y="5586413"/>
                        <a:ext cx="712787" cy="11366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7338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981200" y="188914"/>
            <a:ext cx="8229600" cy="936625"/>
          </a:xfrm>
        </p:spPr>
        <p:txBody>
          <a:bodyPr>
            <a:normAutofit/>
          </a:bodyPr>
          <a:lstStyle/>
          <a:p>
            <a:pPr algn="ctr"/>
            <a:r>
              <a:rPr lang="sr-Cyrl-RS" altLang="en-US" sz="4400" dirty="0"/>
              <a:t>Х зраци</a:t>
            </a:r>
            <a:endParaRPr lang="en-US" alt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660" y="1250518"/>
            <a:ext cx="6682076" cy="532923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vi-VN" sz="2400" dirty="0"/>
              <a:t>X–</a:t>
            </a:r>
            <a:r>
              <a:rPr lang="sr-Cyrl-RS" sz="2400" dirty="0"/>
              <a:t>зраци</a:t>
            </a:r>
            <a:r>
              <a:rPr lang="vi-VN" sz="2400" dirty="0"/>
              <a:t> </a:t>
            </a:r>
            <a:r>
              <a:rPr lang="sr-Cyrl-RS" sz="2400" dirty="0"/>
              <a:t>се</a:t>
            </a:r>
            <a:r>
              <a:rPr lang="vi-VN" sz="2400" dirty="0"/>
              <a:t> </a:t>
            </a:r>
            <a:r>
              <a:rPr lang="sr-Cyrl-RS" sz="2400" dirty="0"/>
              <a:t>обично</a:t>
            </a:r>
            <a:r>
              <a:rPr lang="vi-VN" sz="2400" dirty="0"/>
              <a:t> </a:t>
            </a:r>
            <a:r>
              <a:rPr lang="sr-Cyrl-RS" sz="2400" dirty="0"/>
              <a:t>производе рендгенској цеви конверзијом енергије електрона у енергију фотона.</a:t>
            </a:r>
          </a:p>
          <a:p>
            <a:pPr eaLnBrk="1" hangingPunct="1">
              <a:defRPr/>
            </a:pPr>
            <a:r>
              <a:rPr lang="sr-Cyrl-RS" sz="2400" dirty="0"/>
              <a:t>Цев</a:t>
            </a:r>
            <a:r>
              <a:rPr lang="vi-VN" sz="2400" dirty="0"/>
              <a:t> </a:t>
            </a:r>
            <a:r>
              <a:rPr lang="sr-Cyrl-RS" sz="2400" dirty="0"/>
              <a:t>за</a:t>
            </a:r>
            <a:r>
              <a:rPr lang="vi-VN" sz="2400" dirty="0"/>
              <a:t> </a:t>
            </a:r>
            <a:r>
              <a:rPr lang="sr-Cyrl-RS" sz="2400" dirty="0"/>
              <a:t>добијање</a:t>
            </a:r>
            <a:r>
              <a:rPr lang="vi-VN" sz="2400" dirty="0"/>
              <a:t> x-</a:t>
            </a:r>
            <a:r>
              <a:rPr lang="sr-Cyrl-RS" sz="2400" dirty="0"/>
              <a:t>зрака</a:t>
            </a:r>
            <a:r>
              <a:rPr lang="vi-VN" sz="2400" dirty="0"/>
              <a:t> </a:t>
            </a:r>
            <a:r>
              <a:rPr lang="sr-Cyrl-RS" sz="2400" dirty="0"/>
              <a:t>садржи</a:t>
            </a:r>
            <a:r>
              <a:rPr lang="vi-VN" sz="2400" dirty="0"/>
              <a:t> </a:t>
            </a:r>
            <a:r>
              <a:rPr lang="sr-Cyrl-RS" sz="2400" dirty="0"/>
              <a:t>две</a:t>
            </a:r>
            <a:r>
              <a:rPr lang="vi-VN" sz="2400" dirty="0"/>
              <a:t> </a:t>
            </a:r>
            <a:r>
              <a:rPr lang="sr-Cyrl-RS" sz="2400" dirty="0"/>
              <a:t>електроде</a:t>
            </a:r>
            <a:r>
              <a:rPr lang="vi-VN" sz="2400" dirty="0"/>
              <a:t> (</a:t>
            </a:r>
            <a:r>
              <a:rPr lang="sr-Cyrl-RS" sz="2400" dirty="0"/>
              <a:t>катоду</a:t>
            </a:r>
            <a:r>
              <a:rPr lang="vi-VN" sz="2400" dirty="0"/>
              <a:t> – </a:t>
            </a:r>
            <a:r>
              <a:rPr lang="sr-Cyrl-RS" sz="2400" dirty="0"/>
              <a:t>К</a:t>
            </a:r>
            <a:r>
              <a:rPr lang="vi-VN" sz="2400" dirty="0"/>
              <a:t> </a:t>
            </a:r>
            <a:r>
              <a:rPr lang="sr-Cyrl-RS" sz="2400" dirty="0"/>
              <a:t>и</a:t>
            </a:r>
            <a:r>
              <a:rPr lang="vi-VN" sz="2400" dirty="0"/>
              <a:t> </a:t>
            </a:r>
            <a:r>
              <a:rPr lang="sr-Cyrl-RS" sz="2400" dirty="0"/>
              <a:t>аноду</a:t>
            </a:r>
            <a:r>
              <a:rPr lang="vi-VN" sz="2400" dirty="0"/>
              <a:t>– </a:t>
            </a:r>
            <a:r>
              <a:rPr lang="sr-Cyrl-RS" sz="2400" dirty="0"/>
              <a:t>А</a:t>
            </a:r>
            <a:r>
              <a:rPr lang="vi-VN" sz="2400" dirty="0"/>
              <a:t>).</a:t>
            </a:r>
            <a:r>
              <a:rPr lang="sr-Cyrl-RS" sz="2400" dirty="0"/>
              <a:t> Прикључена је</a:t>
            </a:r>
            <a:r>
              <a:rPr lang="vi-VN" sz="2400" dirty="0"/>
              <a:t> </a:t>
            </a:r>
            <a:r>
              <a:rPr lang="sr-Cyrl-RS" sz="2400" dirty="0"/>
              <a:t>на</a:t>
            </a:r>
            <a:r>
              <a:rPr lang="vi-VN" sz="2400" dirty="0"/>
              <a:t> </a:t>
            </a:r>
            <a:r>
              <a:rPr lang="sr-Cyrl-RS" sz="2400" dirty="0"/>
              <a:t>висок</a:t>
            </a:r>
            <a:r>
              <a:rPr lang="vi-VN" sz="2400" dirty="0"/>
              <a:t> </a:t>
            </a:r>
            <a:r>
              <a:rPr lang="sr-Cyrl-RS" sz="2400" dirty="0"/>
              <a:t>напон</a:t>
            </a:r>
            <a:r>
              <a:rPr lang="vi-VN" sz="2400" dirty="0"/>
              <a:t> </a:t>
            </a:r>
            <a:r>
              <a:rPr lang="sr-Cyrl-RS" sz="2400" dirty="0"/>
              <a:t>да</a:t>
            </a:r>
            <a:r>
              <a:rPr lang="vi-VN" sz="2400" dirty="0"/>
              <a:t> </a:t>
            </a:r>
            <a:r>
              <a:rPr lang="sr-Cyrl-RS" sz="2400" dirty="0"/>
              <a:t>би</a:t>
            </a:r>
            <a:r>
              <a:rPr lang="vi-VN" sz="2400" dirty="0"/>
              <a:t> </a:t>
            </a:r>
            <a:r>
              <a:rPr lang="sr-Cyrl-RS" sz="2400" dirty="0"/>
              <a:t>се</a:t>
            </a:r>
            <a:r>
              <a:rPr lang="vi-VN" sz="2400" dirty="0"/>
              <a:t> </a:t>
            </a:r>
            <a:r>
              <a:rPr lang="sr-Cyrl-RS" sz="2400" dirty="0"/>
              <a:t>електрони</a:t>
            </a:r>
            <a:r>
              <a:rPr lang="vi-VN" sz="2400" dirty="0"/>
              <a:t> </a:t>
            </a:r>
            <a:r>
              <a:rPr lang="sr-Cyrl-RS" sz="2400" dirty="0"/>
              <a:t>који</a:t>
            </a:r>
            <a:r>
              <a:rPr lang="vi-VN" sz="2400" dirty="0"/>
              <a:t> </a:t>
            </a:r>
            <a:r>
              <a:rPr lang="sr-Cyrl-RS" sz="2400" dirty="0"/>
              <a:t>се</a:t>
            </a:r>
            <a:r>
              <a:rPr lang="vi-VN" sz="2400" dirty="0"/>
              <a:t> </a:t>
            </a:r>
            <a:r>
              <a:rPr lang="sr-Cyrl-RS" sz="2400" dirty="0"/>
              <a:t>ослобађају</a:t>
            </a:r>
            <a:r>
              <a:rPr lang="vi-VN" sz="2400" dirty="0"/>
              <a:t> </a:t>
            </a:r>
            <a:r>
              <a:rPr lang="sr-Cyrl-RS" sz="2400" dirty="0"/>
              <a:t>са</a:t>
            </a:r>
            <a:r>
              <a:rPr lang="vi-VN" sz="2400" dirty="0"/>
              <a:t> </a:t>
            </a:r>
            <a:r>
              <a:rPr lang="sr-Cyrl-RS" sz="2400" dirty="0"/>
              <a:t>катоде</a:t>
            </a:r>
            <a:r>
              <a:rPr lang="vi-VN" sz="2400" dirty="0"/>
              <a:t> </a:t>
            </a:r>
            <a:r>
              <a:rPr lang="sr-Cyrl-RS" sz="2400" dirty="0"/>
              <a:t>убрзали</a:t>
            </a:r>
            <a:r>
              <a:rPr lang="vi-VN" sz="2400" dirty="0"/>
              <a:t> </a:t>
            </a:r>
            <a:r>
              <a:rPr lang="sr-Cyrl-RS" sz="2400" dirty="0"/>
              <a:t>на</a:t>
            </a:r>
            <a:r>
              <a:rPr lang="vi-VN" sz="2400" dirty="0"/>
              <a:t> </a:t>
            </a:r>
            <a:r>
              <a:rPr lang="sr-Cyrl-RS" sz="2400" dirty="0"/>
              <a:t>путу</a:t>
            </a:r>
            <a:r>
              <a:rPr lang="vi-VN" sz="2400" dirty="0"/>
              <a:t> </a:t>
            </a:r>
            <a:r>
              <a:rPr lang="sr-Cyrl-RS" sz="2400" dirty="0"/>
              <a:t>ка</a:t>
            </a:r>
            <a:r>
              <a:rPr lang="vi-VN" sz="2400" dirty="0"/>
              <a:t> </a:t>
            </a:r>
            <a:r>
              <a:rPr lang="sr-Cyrl-RS" sz="2400" dirty="0"/>
              <a:t>аноди</a:t>
            </a:r>
            <a:r>
              <a:rPr lang="vi-VN" sz="2400" dirty="0"/>
              <a:t> </a:t>
            </a:r>
            <a:r>
              <a:rPr lang="sr-Cyrl-RS" sz="2400" dirty="0"/>
              <a:t>и</a:t>
            </a:r>
            <a:r>
              <a:rPr lang="vi-VN" sz="2400" dirty="0"/>
              <a:t> </a:t>
            </a:r>
            <a:r>
              <a:rPr lang="sr-Cyrl-RS" sz="2400" dirty="0"/>
              <a:t>тако</a:t>
            </a:r>
            <a:r>
              <a:rPr lang="vi-VN" sz="2400" dirty="0"/>
              <a:t> </a:t>
            </a:r>
            <a:r>
              <a:rPr lang="sr-Cyrl-RS" sz="2400" dirty="0"/>
              <a:t>постигли</a:t>
            </a:r>
            <a:r>
              <a:rPr lang="vi-VN" sz="2400" dirty="0"/>
              <a:t> </a:t>
            </a:r>
            <a:r>
              <a:rPr lang="sr-Cyrl-RS" sz="2400" dirty="0"/>
              <a:t>већу</a:t>
            </a:r>
            <a:r>
              <a:rPr lang="vi-VN" sz="2400" dirty="0"/>
              <a:t> </a:t>
            </a:r>
            <a:r>
              <a:rPr lang="sr-Cyrl-RS" sz="2400" dirty="0"/>
              <a:t>енергију</a:t>
            </a:r>
            <a:r>
              <a:rPr lang="vi-VN" sz="2400" dirty="0"/>
              <a:t>. </a:t>
            </a:r>
            <a:r>
              <a:rPr lang="sr-Cyrl-RS" sz="2400" dirty="0"/>
              <a:t>У</a:t>
            </a:r>
            <a:r>
              <a:rPr lang="vi-VN" sz="2400" dirty="0"/>
              <a:t> </a:t>
            </a:r>
            <a:r>
              <a:rPr lang="sr-Cyrl-RS" sz="2400" dirty="0"/>
              <a:t>цеви</a:t>
            </a:r>
            <a:r>
              <a:rPr lang="vi-VN" sz="2400" dirty="0"/>
              <a:t> </a:t>
            </a:r>
            <a:r>
              <a:rPr lang="sr-Cyrl-RS" sz="2400" dirty="0"/>
              <a:t>се</a:t>
            </a:r>
            <a:r>
              <a:rPr lang="vi-VN" sz="2400" dirty="0"/>
              <a:t> </a:t>
            </a:r>
            <a:r>
              <a:rPr lang="sr-Cyrl-RS" sz="2400" dirty="0"/>
              <a:t>мора</a:t>
            </a:r>
            <a:r>
              <a:rPr lang="vi-VN" sz="2400" dirty="0"/>
              <a:t> </a:t>
            </a:r>
            <a:r>
              <a:rPr lang="sr-Cyrl-RS" sz="2400" dirty="0"/>
              <a:t>остварити</a:t>
            </a:r>
            <a:r>
              <a:rPr lang="vi-VN" sz="2400" dirty="0"/>
              <a:t> </a:t>
            </a:r>
            <a:r>
              <a:rPr lang="sr-Cyrl-RS" sz="2400" dirty="0"/>
              <a:t>вакуум</a:t>
            </a:r>
            <a:r>
              <a:rPr lang="vi-VN" sz="2400" dirty="0"/>
              <a:t> </a:t>
            </a:r>
            <a:r>
              <a:rPr lang="sr-Cyrl-RS" sz="2400" dirty="0"/>
              <a:t>да</a:t>
            </a:r>
            <a:r>
              <a:rPr lang="vi-VN" sz="2400" dirty="0"/>
              <a:t> </a:t>
            </a:r>
            <a:r>
              <a:rPr lang="sr-Cyrl-RS" sz="2400" dirty="0"/>
              <a:t>гасови</a:t>
            </a:r>
            <a:r>
              <a:rPr lang="vi-VN" sz="2400" dirty="0"/>
              <a:t> </a:t>
            </a:r>
            <a:r>
              <a:rPr lang="sr-Cyrl-RS" sz="2400" dirty="0"/>
              <a:t>не</a:t>
            </a:r>
            <a:r>
              <a:rPr lang="vi-VN" sz="2400" dirty="0"/>
              <a:t> </a:t>
            </a:r>
            <a:r>
              <a:rPr lang="sr-Cyrl-RS" sz="2400" dirty="0"/>
              <a:t>би</a:t>
            </a:r>
            <a:r>
              <a:rPr lang="vi-VN" sz="2400" dirty="0"/>
              <a:t> </a:t>
            </a:r>
            <a:r>
              <a:rPr lang="sr-Cyrl-RS" sz="2400" dirty="0"/>
              <a:t>ометали</a:t>
            </a:r>
            <a:r>
              <a:rPr lang="vi-VN" sz="2400" dirty="0"/>
              <a:t> </a:t>
            </a:r>
            <a:r>
              <a:rPr lang="sr-Cyrl-RS" sz="2400" dirty="0"/>
              <a:t>пролазак</a:t>
            </a:r>
            <a:r>
              <a:rPr lang="vi-VN" sz="2400" dirty="0"/>
              <a:t> </a:t>
            </a:r>
            <a:r>
              <a:rPr lang="sr-Cyrl-RS" sz="2400" dirty="0"/>
              <a:t>електрона</a:t>
            </a:r>
            <a:r>
              <a:rPr lang="vi-VN" sz="2400" dirty="0"/>
              <a:t> </a:t>
            </a:r>
            <a:r>
              <a:rPr lang="sr-Cyrl-RS" sz="2400" dirty="0"/>
              <a:t>од</a:t>
            </a:r>
            <a:r>
              <a:rPr lang="vi-VN" sz="2400" dirty="0"/>
              <a:t> </a:t>
            </a:r>
            <a:r>
              <a:rPr lang="sr-Cyrl-RS" sz="2400" dirty="0"/>
              <a:t>катоде</a:t>
            </a:r>
            <a:r>
              <a:rPr lang="vi-VN" sz="2400" dirty="0"/>
              <a:t> </a:t>
            </a:r>
            <a:r>
              <a:rPr lang="sr-Cyrl-RS" sz="2400" dirty="0"/>
              <a:t>ка</a:t>
            </a:r>
            <a:r>
              <a:rPr lang="vi-VN" sz="2400" dirty="0"/>
              <a:t> </a:t>
            </a:r>
            <a:r>
              <a:rPr lang="sr-Cyrl-RS" sz="2400" dirty="0"/>
              <a:t>аноди</a:t>
            </a:r>
            <a:r>
              <a:rPr lang="vi-VN" sz="2400" dirty="0"/>
              <a:t>. </a:t>
            </a:r>
            <a:r>
              <a:rPr lang="sr-Cyrl-RS" sz="2400" dirty="0"/>
              <a:t>Анода</a:t>
            </a:r>
            <a:r>
              <a:rPr lang="vi-VN" sz="2400" dirty="0"/>
              <a:t> </a:t>
            </a:r>
            <a:r>
              <a:rPr lang="sr-Cyrl-RS" sz="2400" dirty="0"/>
              <a:t>има</a:t>
            </a:r>
            <a:r>
              <a:rPr lang="vi-VN" sz="2400" dirty="0"/>
              <a:t> </a:t>
            </a:r>
            <a:r>
              <a:rPr lang="sr-Cyrl-RS" sz="2400" dirty="0"/>
              <a:t>површину</a:t>
            </a:r>
            <a:r>
              <a:rPr lang="vi-VN" sz="2400" dirty="0"/>
              <a:t> </a:t>
            </a:r>
            <a:r>
              <a:rPr lang="sr-Cyrl-RS" sz="2400" dirty="0"/>
              <a:t>нагнуту</a:t>
            </a:r>
            <a:r>
              <a:rPr lang="vi-VN" sz="2400" dirty="0"/>
              <a:t> </a:t>
            </a:r>
            <a:r>
              <a:rPr lang="sr-Cyrl-RS" sz="2400" dirty="0"/>
              <a:t>под</a:t>
            </a:r>
            <a:r>
              <a:rPr lang="vi-VN" sz="2400" dirty="0"/>
              <a:t> </a:t>
            </a:r>
            <a:r>
              <a:rPr lang="sr-Cyrl-RS" sz="2400" dirty="0"/>
              <a:t>углом</a:t>
            </a:r>
            <a:r>
              <a:rPr lang="vi-VN" sz="2400" dirty="0"/>
              <a:t> </a:t>
            </a:r>
            <a:r>
              <a:rPr lang="sr-Cyrl-RS" sz="2400" dirty="0"/>
              <a:t>од</a:t>
            </a:r>
            <a:r>
              <a:rPr lang="vi-VN" sz="2400" dirty="0"/>
              <a:t> 45</a:t>
            </a:r>
            <a:r>
              <a:rPr lang="sr-Cyrl-RS" sz="2400" baseline="30000" dirty="0"/>
              <a:t>о</a:t>
            </a:r>
            <a:r>
              <a:rPr lang="vi-VN" sz="2400" baseline="30000" dirty="0"/>
              <a:t> </a:t>
            </a:r>
            <a:r>
              <a:rPr lang="sr-Cyrl-RS" sz="2400" dirty="0"/>
              <a:t>према</a:t>
            </a:r>
            <a:r>
              <a:rPr lang="vi-VN" sz="2400" dirty="0"/>
              <a:t> </a:t>
            </a:r>
            <a:r>
              <a:rPr lang="sr-Cyrl-RS" sz="2400" dirty="0"/>
              <a:t>правцу</a:t>
            </a:r>
            <a:r>
              <a:rPr lang="vi-VN" sz="2400" dirty="0"/>
              <a:t> </a:t>
            </a:r>
            <a:r>
              <a:rPr lang="sr-Cyrl-RS" sz="2400" dirty="0"/>
              <a:t>кретања</a:t>
            </a:r>
            <a:r>
              <a:rPr lang="vi-VN" sz="2400" dirty="0"/>
              <a:t> </a:t>
            </a:r>
            <a:r>
              <a:rPr lang="sr-Cyrl-RS" sz="2400" dirty="0"/>
              <a:t>електрона</a:t>
            </a:r>
            <a:r>
              <a:rPr lang="vi-VN" sz="2400" dirty="0"/>
              <a:t>. </a:t>
            </a:r>
            <a:r>
              <a:rPr lang="sr-Cyrl-RS" sz="2400" dirty="0"/>
              <a:t>Та</a:t>
            </a:r>
            <a:r>
              <a:rPr lang="vi-VN" sz="2400" dirty="0"/>
              <a:t> </a:t>
            </a:r>
            <a:r>
              <a:rPr lang="sr-Cyrl-RS" sz="2400" dirty="0"/>
              <a:t>нагнута</a:t>
            </a:r>
            <a:r>
              <a:rPr lang="vi-VN" sz="2400" dirty="0"/>
              <a:t> </a:t>
            </a:r>
            <a:r>
              <a:rPr lang="sr-Cyrl-RS" sz="2400" dirty="0"/>
              <a:t>површина</a:t>
            </a:r>
            <a:r>
              <a:rPr lang="vi-VN" sz="2400" dirty="0"/>
              <a:t> </a:t>
            </a:r>
            <a:r>
              <a:rPr lang="sr-Cyrl-RS" sz="2400" dirty="0"/>
              <a:t>служи</a:t>
            </a:r>
            <a:r>
              <a:rPr lang="vi-VN" sz="2400" dirty="0"/>
              <a:t> </a:t>
            </a:r>
            <a:r>
              <a:rPr lang="sr-Cyrl-RS" sz="2400" dirty="0"/>
              <a:t>за</a:t>
            </a:r>
            <a:r>
              <a:rPr lang="vi-VN" sz="2400" dirty="0"/>
              <a:t> </a:t>
            </a:r>
            <a:r>
              <a:rPr lang="sr-Cyrl-RS" sz="2400" dirty="0"/>
              <a:t>заустављање</a:t>
            </a:r>
            <a:r>
              <a:rPr lang="vi-VN" sz="2400" dirty="0"/>
              <a:t> </a:t>
            </a:r>
            <a:r>
              <a:rPr lang="sr-Cyrl-RS" sz="2400" dirty="0"/>
              <a:t>електрона</a:t>
            </a:r>
            <a:r>
              <a:rPr lang="vi-VN" sz="2400" dirty="0"/>
              <a:t> </a:t>
            </a:r>
            <a:r>
              <a:rPr lang="sr-Cyrl-RS" sz="2400" dirty="0"/>
              <a:t>односно</a:t>
            </a:r>
            <a:r>
              <a:rPr lang="vi-VN" sz="2400" dirty="0"/>
              <a:t> </a:t>
            </a:r>
            <a:r>
              <a:rPr lang="sr-Cyrl-RS" sz="2400" dirty="0"/>
              <a:t>она</a:t>
            </a:r>
            <a:r>
              <a:rPr lang="vi-VN" sz="2400" dirty="0"/>
              <a:t> </a:t>
            </a:r>
            <a:r>
              <a:rPr lang="sr-Cyrl-RS" sz="2400" dirty="0"/>
              <a:t>служи</a:t>
            </a:r>
            <a:r>
              <a:rPr lang="vi-VN" sz="2400" dirty="0"/>
              <a:t> </a:t>
            </a:r>
            <a:r>
              <a:rPr lang="sr-Cyrl-RS" sz="2400" dirty="0"/>
              <a:t>као</a:t>
            </a:r>
            <a:r>
              <a:rPr lang="vi-VN" sz="2400" dirty="0"/>
              <a:t> </a:t>
            </a:r>
            <a:r>
              <a:rPr lang="sr-Cyrl-RS" sz="2400" dirty="0"/>
              <a:t>извор</a:t>
            </a:r>
            <a:r>
              <a:rPr lang="vi-VN" sz="2400" dirty="0"/>
              <a:t> x–</a:t>
            </a:r>
            <a:r>
              <a:rPr lang="sr-Cyrl-RS" sz="2400" dirty="0"/>
              <a:t>зрака</a:t>
            </a:r>
            <a:r>
              <a:rPr lang="vi-VN" sz="2400" dirty="0"/>
              <a:t>.</a:t>
            </a:r>
            <a:endParaRPr lang="sr-Cyrl-RS" sz="2400" dirty="0"/>
          </a:p>
          <a:p>
            <a:pPr marL="0" indent="0">
              <a:buNone/>
              <a:defRPr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60" y="4123171"/>
            <a:ext cx="3608340" cy="27062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9661" y="1413165"/>
            <a:ext cx="3879883" cy="241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2179551"/>
      </p:ext>
    </p:extLst>
  </p:cSld>
  <p:clrMapOvr>
    <a:masterClrMapping/>
  </p:clrMapOvr>
  <p:transition spd="slow" advTm="5567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>
          <a:xfrm>
            <a:off x="2209800" y="260648"/>
            <a:ext cx="7772400" cy="107260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Закочно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r>
              <a:rPr lang="sr-Cyrl-R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Bremsstrahlung</a:t>
            </a:r>
          </a:p>
        </p:txBody>
      </p:sp>
      <p:sp>
        <p:nvSpPr>
          <p:cNvPr id="18435" name="Content Placeholder 1"/>
          <p:cNvSpPr>
            <a:spLocks noGrp="1"/>
          </p:cNvSpPr>
          <p:nvPr>
            <p:ph sz="half" idx="1"/>
          </p:nvPr>
        </p:nvSpPr>
        <p:spPr>
          <a:xfrm>
            <a:off x="218209" y="1458914"/>
            <a:ext cx="7491846" cy="48402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altLang="en-US" sz="2400" dirty="0"/>
              <a:t>при судару брзих електрона са атомима аноде долази до њиховог наглог кочења и промене брзине, скрећу са путање уз емисију закочног зрачења. </a:t>
            </a:r>
          </a:p>
          <a:p>
            <a:pPr>
              <a:lnSpc>
                <a:spcPct val="150000"/>
              </a:lnSpc>
            </a:pPr>
            <a:r>
              <a:rPr lang="sr-Cyrl-RS" altLang="en-US" sz="2400" dirty="0"/>
              <a:t>Закочно зрачење се добија на рачун губитка кинетичке енергије електрона због узајамне интеракције са атомима (језгрима атома) средине кроз коју пролази</a:t>
            </a:r>
          </a:p>
          <a:p>
            <a:endParaRPr lang="en-US" altLang="en-US" sz="2400" dirty="0"/>
          </a:p>
        </p:txBody>
      </p:sp>
      <p:pic>
        <p:nvPicPr>
          <p:cNvPr id="18436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23382" y="1993901"/>
            <a:ext cx="3784600" cy="3433944"/>
          </a:xfrm>
        </p:spPr>
      </p:pic>
    </p:spTree>
    <p:extLst>
      <p:ext uri="{BB962C8B-B14F-4D97-AF65-F5344CB8AC3E}">
        <p14:creationId xmlns:p14="http://schemas.microsoft.com/office/powerpoint/2010/main" val="1416880956"/>
      </p:ext>
    </p:extLst>
  </p:cSld>
  <p:clrMapOvr>
    <a:masterClrMapping/>
  </p:clrMapOvr>
  <p:transition spd="slow" advTm="59414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>
          <a:xfrm>
            <a:off x="2179494" y="230119"/>
            <a:ext cx="9001124" cy="6111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Карактеристично</a:t>
            </a:r>
            <a:r>
              <a:rPr lang="en-US" alt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endParaRPr lang="en-US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1" y="1087439"/>
            <a:ext cx="7554191" cy="565467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900" dirty="0">
                <a:latin typeface="Times New Roman" pitchFamily="18" charset="0"/>
                <a:cs typeface="Times New Roman" pitchFamily="18" charset="0"/>
              </a:rPr>
              <a:t>Интеракција између упадних и орбиталних електрона, могућа је само када је енергија упадних већа од енергије везе орбиталних електрона.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Када је електрон избачен из унутрашњих љуски атома, тада на тим љускама остају слободна места. Електрони са виших љуски се спуштају на празне ниже љуске, при чему емитују енергију (фотон). </a:t>
            </a:r>
            <a:r>
              <a:rPr lang="sr-Cyrl-RS" sz="2900" dirty="0">
                <a:latin typeface="Times New Roman" pitchFamily="18" charset="0"/>
                <a:cs typeface="Times New Roman" pitchFamily="18" charset="0"/>
              </a:rPr>
              <a:t>Разлика у енергијама почетне и крајње орбитале се емитује у виду карактеристичног зрачења.</a:t>
            </a:r>
          </a:p>
          <a:p>
            <a:pPr marL="342900" indent="-342900" fontAlgn="auto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Пошто сваки атом има карактеристична енергетска стања, емитовани фотони имају тачно одређене таласне дужине.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583" y="2064040"/>
            <a:ext cx="3713162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405693"/>
      </p:ext>
    </p:extLst>
  </p:cSld>
  <p:clrMapOvr>
    <a:masterClrMapping/>
  </p:clrMapOvr>
  <p:transition spd="slow" advTm="52068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981200" y="188641"/>
            <a:ext cx="8229600" cy="923925"/>
          </a:xfrm>
        </p:spPr>
        <p:txBody>
          <a:bodyPr/>
          <a:lstStyle/>
          <a:p>
            <a:pPr algn="ctr"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зраци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789709" y="1484314"/>
            <a:ext cx="10297391" cy="4840287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Електромагнетно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фотон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карактерисан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таласном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дужином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v-S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енергијом</a:t>
            </a:r>
            <a:endParaRPr lang="sv-SE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Путује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праволинијском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путањом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брзином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светлости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наелектрисање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усмерити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магнетном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пољу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материјом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терцијарне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електроне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Узрокују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биолошке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ефекте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своје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електромагнетно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(X и </a:t>
            </a:r>
            <a:r>
              <a:rPr lang="el-GR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погодно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дијагностику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ткиво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интерагујући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молекулима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ниско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Z)  и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правећи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штету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ткиву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пролази</a:t>
            </a:r>
            <a:endParaRPr lang="sr-Cyrl-R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7064031"/>
      </p:ext>
    </p:extLst>
  </p:cSld>
  <p:clrMapOvr>
    <a:masterClrMapping/>
  </p:clrMapOvr>
  <p:transition spd="slow" advTm="3147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>
          <a:xfrm>
            <a:off x="1991545" y="332656"/>
            <a:ext cx="8532813" cy="6096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Неутронско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3682" y="865766"/>
            <a:ext cx="11481954" cy="5732462"/>
          </a:xfrm>
        </p:spPr>
        <p:txBody>
          <a:bodyPr rtlCol="0">
            <a:noAutofit/>
          </a:bodyPr>
          <a:lstStyle/>
          <a:p>
            <a:pPr marL="274320" indent="-274320" algn="ctr">
              <a:buClr>
                <a:schemeClr val="accent3"/>
              </a:buClr>
              <a:buNone/>
              <a:defRPr/>
            </a:pPr>
            <a:endParaRPr lang="en-US" sz="1200" i="1" baseline="30000" dirty="0"/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Неутрон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припада фамилији тешких честица – хадрона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нешто је тежи од протона, његова маса је реда ~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1.67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*10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-27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kg, 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Унутар језгра је стабилна честица. Слободни неутрони су нестабилне честице са временом полураспада од око 13 минута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Неутрон није наелектрисан, па лако пролази кроз материју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 добијање интензивног снопа неутронског зрачења се користе нуклеарни реактори или честице акцелератора помоћу којих се остварују нуклеарне рекације типа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),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alf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Принос неутронског извора се дефинише као број неутрона емитованих у јединици времена.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Неутронски флукс -број неутрона по јединици површине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 у секунди.</a:t>
            </a:r>
          </a:p>
          <a:p>
            <a:pPr marL="274320" indent="-274320" algn="ctr">
              <a:buClr>
                <a:schemeClr val="accent3"/>
              </a:buClr>
              <a:buNone/>
              <a:defRPr/>
            </a:pPr>
            <a:endParaRPr lang="en-US" sz="1200" i="1" dirty="0"/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sr-Cyrl-RS" sz="1200" i="1" dirty="0"/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sz="1200" dirty="0"/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sz="1200" dirty="0"/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32" y="108024"/>
            <a:ext cx="1763713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842103"/>
      </p:ext>
    </p:extLst>
  </p:cSld>
  <p:clrMapOvr>
    <a:masterClrMapping/>
  </p:clrMapOvr>
  <p:transition spd="slow" advTm="68017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0"/>
          <p:cNvSpPr>
            <a:spLocks noChangeArrowheads="1" noChangeShapeType="1" noTextEdit="1"/>
          </p:cNvSpPr>
          <p:nvPr/>
        </p:nvSpPr>
        <p:spPr bwMode="auto">
          <a:xfrm>
            <a:off x="2373746" y="381000"/>
            <a:ext cx="7970405" cy="93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Интеракција зрачења са материјом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3" name="Content Placeholder 4"/>
          <p:cNvSpPr>
            <a:spLocks noGrp="1"/>
          </p:cNvSpPr>
          <p:nvPr>
            <p:ph sz="half" idx="1"/>
          </p:nvPr>
        </p:nvSpPr>
        <p:spPr>
          <a:xfrm>
            <a:off x="446809" y="1624735"/>
            <a:ext cx="11139054" cy="17015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sr-Cyrl-RS" sz="3200" dirty="0"/>
              <a:t>Пролазећи кроз материјалну средину, јонизујуће зрачење интерр</a:t>
            </a:r>
            <a:r>
              <a:rPr lang="en-US" sz="3200" dirty="0"/>
              <a:t>e</a:t>
            </a:r>
            <a:r>
              <a:rPr lang="sr-Cyrl-RS" sz="3200" dirty="0"/>
              <a:t>агује са атомима и молекулима средине</a:t>
            </a:r>
          </a:p>
          <a:p>
            <a:pPr>
              <a:defRPr/>
            </a:pPr>
            <a:r>
              <a:rPr lang="sr-Cyrl-RS" sz="3200" dirty="0"/>
              <a:t>Последица: Јонизујуће зрачење губи енергију</a:t>
            </a:r>
          </a:p>
          <a:p>
            <a:pPr>
              <a:defRPr/>
            </a:pPr>
            <a:r>
              <a:rPr lang="sr-Cyrl-RS" sz="3200" dirty="0"/>
              <a:t>Последица: Материјална средина се мења физички, хемијски, а жива материја и биолошки</a:t>
            </a:r>
            <a:endParaRPr lang="en-US" sz="3200" dirty="0"/>
          </a:p>
        </p:txBody>
      </p:sp>
      <p:sp>
        <p:nvSpPr>
          <p:cNvPr id="4" name="Content Placeholder 4"/>
          <p:cNvSpPr>
            <a:spLocks noGrp="1"/>
          </p:cNvSpPr>
          <p:nvPr>
            <p:ph sz="half" idx="1"/>
          </p:nvPr>
        </p:nvSpPr>
        <p:spPr>
          <a:xfrm>
            <a:off x="446809" y="4413538"/>
            <a:ext cx="11429999" cy="227820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3600" dirty="0"/>
              <a:t>Честична</a:t>
            </a:r>
            <a:r>
              <a:rPr lang="en-US" sz="3600" dirty="0"/>
              <a:t>, </a:t>
            </a:r>
            <a:r>
              <a:rPr lang="sr-Cyrl-RS" sz="3600" dirty="0"/>
              <a:t>односно корпускуларна зрачења (микросистеми који имају масу)</a:t>
            </a:r>
          </a:p>
          <a:p>
            <a:pPr>
              <a:defRPr/>
            </a:pPr>
            <a:r>
              <a:rPr lang="sr-Cyrl-RS" sz="3600" dirty="0"/>
              <a:t>Електромагнетна, односно квантна зрачења (немају масу већ само енергију)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4558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036657" y="308961"/>
            <a:ext cx="7705551" cy="563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Подела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неутрона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77982" y="1628776"/>
            <a:ext cx="10713027" cy="454342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енергији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брзини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неутрони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R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термални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0,025-0,1 eV,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епитермални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0,1-1 eV,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1-10 eV.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резонантни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1-300 eV,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интермедијарни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0,3-500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брзи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0,5-20 MeV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/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0034643"/>
      </p:ext>
    </p:extLst>
  </p:cSld>
  <p:clrMapOvr>
    <a:masterClrMapping/>
  </p:clrMapOvr>
  <p:transition spd="slow" advTm="22692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438400" y="361951"/>
            <a:ext cx="8229600" cy="70802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Неутронско</a:t>
            </a:r>
            <a:r>
              <a:rPr lang="en-US" alt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endParaRPr lang="en-US" alt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455" y="1181245"/>
            <a:ext cx="10931236" cy="4928610"/>
          </a:xfrm>
        </p:spPr>
        <p:txBody>
          <a:bodyPr rtlCol="0">
            <a:noAutofit/>
          </a:bodyPr>
          <a:lstStyle/>
          <a:p>
            <a:pPr marL="274320" indent="-274320" algn="just">
              <a:lnSpc>
                <a:spcPct val="16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/>
              <a:t>Интеракције неутрона с честицама материјалне средине се битно разликују од интеракција наелектрисаних честица и фотона за које је Кулоново поље од изузетне важности, док се нуклеарне реакције могу занемарити.</a:t>
            </a:r>
          </a:p>
          <a:p>
            <a:pPr marL="274320" indent="-274320" algn="just">
              <a:lnSpc>
                <a:spcPct val="16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2400" dirty="0"/>
              <a:t> Неутрони “не виде” Кулоново поље и директно интерреагују с језгрима тако да су за њих нуклеарне реакције битне. Интеракције с језгрима се своде углавном на сударе са њима при чему неутрони смањују своју енергију, успоравају се и обично бивају захваћени неким од језгара у коме трајно остају.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1194661"/>
      </p:ext>
    </p:extLst>
  </p:cSld>
  <p:clrMapOvr>
    <a:masterClrMapping/>
  </p:clrMapOvr>
  <p:transition spd="slow" advTm="40723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160329" y="188640"/>
            <a:ext cx="8112135" cy="1152128"/>
          </a:xfrm>
        </p:spPr>
        <p:txBody>
          <a:bodyPr/>
          <a:lstStyle/>
          <a:p>
            <a:pPr>
              <a:defRPr/>
            </a:pPr>
            <a:r>
              <a:rPr lang="en-US" altLang="en-US" sz="2800" dirty="0" err="1"/>
              <a:t>Најчешће</a:t>
            </a:r>
            <a:r>
              <a:rPr lang="en-US" altLang="en-US" sz="2800" dirty="0"/>
              <a:t> </a:t>
            </a:r>
            <a:r>
              <a:rPr lang="en-US" altLang="en-US" sz="2800" dirty="0" err="1"/>
              <a:t>интеракције</a:t>
            </a:r>
            <a:r>
              <a:rPr lang="en-US" altLang="en-US" sz="2800" dirty="0"/>
              <a:t> </a:t>
            </a:r>
            <a:r>
              <a:rPr lang="en-US" altLang="en-US" sz="2800" dirty="0" err="1"/>
              <a:t>неутрона</a:t>
            </a:r>
            <a:r>
              <a:rPr lang="en-US" altLang="en-US" sz="2800" dirty="0"/>
              <a:t> </a:t>
            </a:r>
            <a:r>
              <a:rPr lang="en-US" altLang="en-US" sz="2800" dirty="0" err="1"/>
              <a:t>са</a:t>
            </a:r>
            <a:r>
              <a:rPr lang="en-US" altLang="en-US" sz="2800" dirty="0"/>
              <a:t> </a:t>
            </a:r>
            <a:r>
              <a:rPr lang="en-US" altLang="en-US" sz="2800" dirty="0" err="1"/>
              <a:t>атомским</a:t>
            </a:r>
            <a:r>
              <a:rPr lang="en-US" altLang="en-US" sz="2800" dirty="0"/>
              <a:t> </a:t>
            </a:r>
            <a:r>
              <a:rPr lang="en-US" altLang="en-US" sz="2800" dirty="0" err="1"/>
              <a:t>језгрима</a:t>
            </a:r>
            <a:r>
              <a:rPr lang="en-US" altLang="en-US" sz="28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036" y="1341439"/>
            <a:ext cx="8686799" cy="5400675"/>
          </a:xfrm>
        </p:spPr>
        <p:txBody>
          <a:bodyPr rtlCol="0">
            <a:noAutofit/>
          </a:bodyPr>
          <a:lstStyle/>
          <a:p>
            <a:pPr marL="274320" indent="-274320">
              <a:lnSpc>
                <a:spcPct val="17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1800" dirty="0"/>
              <a:t>Еластично расејање-највероватнија за мале енергије неутрона и лакша језгра типа А (</a:t>
            </a:r>
            <a:r>
              <a:rPr lang="en-US" sz="1800" dirty="0"/>
              <a:t>n</a:t>
            </a:r>
            <a:r>
              <a:rPr lang="sr-Cyrl-RS" sz="1800" dirty="0"/>
              <a:t>, </a:t>
            </a:r>
            <a:r>
              <a:rPr lang="en-US" sz="1800" dirty="0"/>
              <a:t>n</a:t>
            </a:r>
            <a:r>
              <a:rPr lang="sr-Cyrl-RS" sz="1800" dirty="0"/>
              <a:t>)</a:t>
            </a:r>
            <a:r>
              <a:rPr lang="en-US" sz="1800" dirty="0"/>
              <a:t>A</a:t>
            </a:r>
            <a:r>
              <a:rPr lang="sr-Cyrl-RS" sz="1800" dirty="0"/>
              <a:t>, при чему језгро не бива доведено у ексцитирано стање,  али неутрон изгуби нешто своје енергије и успори се. </a:t>
            </a:r>
          </a:p>
          <a:p>
            <a:pPr marL="274320" indent="-274320">
              <a:lnSpc>
                <a:spcPct val="17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1800" dirty="0"/>
              <a:t>Нееластично расејање означава процес у коме се неутрон судара</a:t>
            </a:r>
            <a:r>
              <a:rPr lang="sr-Latn-RS" sz="1800" dirty="0"/>
              <a:t> </a:t>
            </a:r>
            <a:r>
              <a:rPr lang="sr-Cyrl-RS" sz="1800" dirty="0"/>
              <a:t>са</a:t>
            </a:r>
            <a:r>
              <a:rPr lang="sr-Latn-RS" sz="1800" dirty="0"/>
              <a:t> </a:t>
            </a:r>
            <a:r>
              <a:rPr lang="sr-Cyrl-RS" sz="1800" dirty="0"/>
              <a:t>језгром</a:t>
            </a:r>
            <a:r>
              <a:rPr lang="sr-Latn-RS" sz="1800" dirty="0"/>
              <a:t> </a:t>
            </a:r>
            <a:r>
              <a:rPr lang="sr-Cyrl-RS" sz="1800" dirty="0"/>
              <a:t> доводи га у</a:t>
            </a:r>
            <a:r>
              <a:rPr lang="sr-Latn-ME" sz="1800" dirty="0"/>
              <a:t> </a:t>
            </a:r>
            <a:r>
              <a:rPr lang="sr-Cyrl-RS" sz="1800" dirty="0"/>
              <a:t>ексцитирано стање. Деексцитација оваквих језгара се најчеће врши емисијом гама зрачења.</a:t>
            </a:r>
          </a:p>
          <a:p>
            <a:pPr marL="274320" indent="-274320">
              <a:lnSpc>
                <a:spcPct val="170000"/>
              </a:lnSpc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RS" sz="1800" dirty="0"/>
              <a:t>Захват неутрона-процес потпуне апсорпције у коме упадни неутрон бива захваћен од старне језгра мете, а као резултат настаје сложено језгро, које је постаје ексцитирано или нестабилне конфигурације: емитује или гама зрачење или одређене честице што зависи од енергије неутрона и језгра мете. </a:t>
            </a:r>
            <a:endParaRPr lang="en-US" sz="1800" dirty="0"/>
          </a:p>
        </p:txBody>
      </p:sp>
      <p:pic>
        <p:nvPicPr>
          <p:cNvPr id="2560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826" y="1340768"/>
            <a:ext cx="24447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826" y="3028086"/>
            <a:ext cx="2444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213" y="4648729"/>
            <a:ext cx="2519363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315420"/>
      </p:ext>
    </p:extLst>
  </p:cSld>
  <p:clrMapOvr>
    <a:masterClrMapping/>
  </p:clrMapOvr>
  <p:transition spd="slow" advTm="65824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209800" y="484632"/>
            <a:ext cx="7772400" cy="1609344"/>
          </a:xfrm>
        </p:spPr>
        <p:txBody>
          <a:bodyPr/>
          <a:lstStyle/>
          <a:p>
            <a:pPr>
              <a:defRPr/>
            </a:pPr>
            <a:r>
              <a:rPr lang="en-US" altLang="en-US"/>
              <a:t>Хвала на пажњи! Питања?</a:t>
            </a: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1375" y="2120900"/>
            <a:ext cx="5429250" cy="4051300"/>
          </a:xfrm>
          <a:noFill/>
        </p:spPr>
      </p:pic>
    </p:spTree>
    <p:extLst>
      <p:ext uri="{BB962C8B-B14F-4D97-AF65-F5344CB8AC3E}">
        <p14:creationId xmlns:p14="http://schemas.microsoft.com/office/powerpoint/2010/main" val="1532422417"/>
      </p:ext>
    </p:extLst>
  </p:cSld>
  <p:clrMapOvr>
    <a:masterClrMapping/>
  </p:clrMapOvr>
  <p:transition spd="slow" advTm="1460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 descr="penetration"/>
          <p:cNvPicPr>
            <a:picLocks noGrp="1" noChangeAspect="1" noChangeArrowheads="1" noCrop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24063" y="214313"/>
            <a:ext cx="7200900" cy="4533900"/>
          </a:xfrm>
        </p:spPr>
      </p:pic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3071814" y="1773238"/>
            <a:ext cx="1800225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>
            <a:off x="3071813" y="2852738"/>
            <a:ext cx="31686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Line 11"/>
          <p:cNvSpPr>
            <a:spLocks noChangeShapeType="1"/>
          </p:cNvSpPr>
          <p:nvPr/>
        </p:nvSpPr>
        <p:spPr bwMode="auto">
          <a:xfrm>
            <a:off x="2903539" y="3886200"/>
            <a:ext cx="475297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976745" y="4748213"/>
            <a:ext cx="105571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Моћ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заустављања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или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зауставна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моћ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/>
              <a:t>представља</a:t>
            </a:r>
            <a:r>
              <a:rPr lang="en-US" sz="2400" b="1" dirty="0"/>
              <a:t> </a:t>
            </a:r>
            <a:r>
              <a:rPr lang="en-US" sz="2400" b="1" dirty="0" err="1"/>
              <a:t>губитак</a:t>
            </a:r>
            <a:r>
              <a:rPr lang="en-US" sz="2400" b="1" dirty="0"/>
              <a:t> </a:t>
            </a:r>
            <a:r>
              <a:rPr lang="en-US" sz="2400" b="1" dirty="0" err="1"/>
              <a:t>енергије</a:t>
            </a:r>
            <a:r>
              <a:rPr lang="en-US" sz="2400" b="1" dirty="0"/>
              <a:t> E </a:t>
            </a:r>
            <a:r>
              <a:rPr lang="en-US" sz="2400" b="1" dirty="0" err="1"/>
              <a:t>при</a:t>
            </a:r>
            <a:r>
              <a:rPr lang="en-US" sz="2400" b="1" dirty="0"/>
              <a:t> </a:t>
            </a:r>
            <a:r>
              <a:rPr lang="en-US" sz="2400" b="1" dirty="0" err="1"/>
              <a:t>проласку</a:t>
            </a:r>
            <a:r>
              <a:rPr lang="en-US" sz="2400" b="1" dirty="0"/>
              <a:t> </a:t>
            </a:r>
            <a:r>
              <a:rPr lang="en-US" sz="2400" b="1" dirty="0" err="1"/>
              <a:t>зрачења</a:t>
            </a:r>
            <a:r>
              <a:rPr lang="en-US" sz="2400" b="1" dirty="0"/>
              <a:t> </a:t>
            </a:r>
            <a:r>
              <a:rPr lang="en-US" sz="2400" b="1" dirty="0" err="1"/>
              <a:t>кроз</a:t>
            </a:r>
            <a:r>
              <a:rPr lang="en-US" sz="2400" b="1" dirty="0"/>
              <a:t> </a:t>
            </a:r>
            <a:r>
              <a:rPr lang="en-US" sz="2400" b="1" dirty="0" err="1"/>
              <a:t>материјал</a:t>
            </a:r>
            <a:r>
              <a:rPr lang="en-US" sz="2400" b="1" dirty="0"/>
              <a:t> </a:t>
            </a:r>
            <a:r>
              <a:rPr lang="en-US" sz="2400" b="1" dirty="0" err="1"/>
              <a:t>дебљине</a:t>
            </a:r>
            <a:r>
              <a:rPr lang="en-US" sz="2400" b="1" dirty="0"/>
              <a:t> x</a:t>
            </a:r>
          </a:p>
        </p:txBody>
      </p:sp>
      <p:graphicFrame>
        <p:nvGraphicFramePr>
          <p:cNvPr id="19458" name="Object 9"/>
          <p:cNvGraphicFramePr>
            <a:graphicFrameLocks noChangeAspect="1"/>
          </p:cNvGraphicFramePr>
          <p:nvPr/>
        </p:nvGraphicFramePr>
        <p:xfrm>
          <a:off x="5834064" y="5586413"/>
          <a:ext cx="712787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79" name="Equation" r:id="rId4" imgW="253800" imgH="406080" progId="Equation.3">
                  <p:embed/>
                </p:oleObj>
              </mc:Choice>
              <mc:Fallback>
                <p:oleObj name="Equation" r:id="rId4" imgW="2538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4064" y="5586413"/>
                        <a:ext cx="712787" cy="11366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752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15"/>
          <p:cNvSpPr>
            <a:spLocks noChangeArrowheads="1" noChangeShapeType="1" noTextEdit="1"/>
          </p:cNvSpPr>
          <p:nvPr/>
        </p:nvSpPr>
        <p:spPr bwMode="auto">
          <a:xfrm>
            <a:off x="2205037" y="448181"/>
            <a:ext cx="74866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Корпускуларна зрачења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584333" y="1505817"/>
            <a:ext cx="10109309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 dirty="0" err="1">
                <a:latin typeface="Tahoma" pitchFamily="34" charset="0"/>
              </a:rPr>
              <a:t>Алфа</a:t>
            </a:r>
            <a:r>
              <a:rPr lang="en-US" sz="2400" b="1" dirty="0">
                <a:latin typeface="Tahoma" pitchFamily="34" charset="0"/>
              </a:rPr>
              <a:t>, </a:t>
            </a:r>
            <a:r>
              <a:rPr lang="en-US" sz="2400" b="1" dirty="0" err="1">
                <a:latin typeface="Tahoma" pitchFamily="34" charset="0"/>
              </a:rPr>
              <a:t>бета</a:t>
            </a:r>
            <a:r>
              <a:rPr lang="en-US" sz="2400" b="1" dirty="0">
                <a:latin typeface="Tahoma" pitchFamily="34" charset="0"/>
              </a:rPr>
              <a:t>, </a:t>
            </a:r>
            <a:r>
              <a:rPr lang="en-US" sz="2400" b="1" dirty="0" err="1">
                <a:latin typeface="Tahoma" pitchFamily="34" charset="0"/>
              </a:rPr>
              <a:t>протони</a:t>
            </a:r>
            <a:r>
              <a:rPr lang="en-US" sz="2400" b="1" dirty="0">
                <a:latin typeface="Tahoma" pitchFamily="34" charset="0"/>
              </a:rPr>
              <a:t>, </a:t>
            </a:r>
            <a:r>
              <a:rPr lang="en-US" sz="2400" b="1" dirty="0" err="1">
                <a:latin typeface="Tahoma" pitchFamily="34" charset="0"/>
              </a:rPr>
              <a:t>деутерони</a:t>
            </a:r>
            <a:r>
              <a:rPr lang="en-US" sz="2400" b="1" dirty="0">
                <a:latin typeface="Tahoma" pitchFamily="34" charset="0"/>
              </a:rPr>
              <a:t>, </a:t>
            </a:r>
            <a:r>
              <a:rPr lang="en-US" sz="2400" b="1" dirty="0" err="1">
                <a:latin typeface="Tahoma" pitchFamily="34" charset="0"/>
              </a:rPr>
              <a:t>тешки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јони</a:t>
            </a:r>
            <a:r>
              <a:rPr lang="en-US" sz="2400" b="1" dirty="0">
                <a:latin typeface="Tahoma" pitchFamily="34" charset="0"/>
              </a:rPr>
              <a:t>...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426026" y="2354264"/>
            <a:ext cx="109312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 dirty="0" err="1">
                <a:latin typeface="Tahoma" pitchFamily="34" charset="0"/>
              </a:rPr>
              <a:t>Интеракција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подразумева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предају</a:t>
            </a:r>
            <a:r>
              <a:rPr lang="en-US" sz="2400" b="1" dirty="0">
                <a:latin typeface="Tahoma" pitchFamily="34" charset="0"/>
              </a:rPr>
              <a:t> (</a:t>
            </a:r>
            <a:r>
              <a:rPr lang="en-US" sz="2400" b="1" dirty="0" err="1">
                <a:latin typeface="Tahoma" pitchFamily="34" charset="0"/>
              </a:rPr>
              <a:t>кинетичке</a:t>
            </a:r>
            <a:r>
              <a:rPr lang="en-US" sz="2400" b="1" dirty="0">
                <a:latin typeface="Tahoma" pitchFamily="34" charset="0"/>
              </a:rPr>
              <a:t>) </a:t>
            </a:r>
            <a:r>
              <a:rPr lang="en-US" sz="2400" b="1" dirty="0" err="1">
                <a:latin typeface="Tahoma" pitchFamily="34" charset="0"/>
              </a:rPr>
              <a:t>енергије</a:t>
            </a:r>
            <a:r>
              <a:rPr lang="en-US" sz="2400" b="1" dirty="0">
                <a:latin typeface="Tahoma" pitchFamily="34" charset="0"/>
              </a:rPr>
              <a:t> (LET) </a:t>
            </a:r>
            <a:r>
              <a:rPr lang="en-US" sz="2400" b="1" dirty="0" err="1">
                <a:latin typeface="Tahoma" pitchFamily="34" charset="0"/>
              </a:rPr>
              <a:t>које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носи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зрачење</a:t>
            </a:r>
            <a:r>
              <a:rPr lang="en-US" sz="2400" b="1" dirty="0">
                <a:latin typeface="Tahoma" pitchFamily="34" charset="0"/>
              </a:rPr>
              <a:t> (</a:t>
            </a:r>
            <a:r>
              <a:rPr lang="en-US" sz="2400" b="1" dirty="0" err="1">
                <a:latin typeface="Tahoma" pitchFamily="34" charset="0"/>
              </a:rPr>
              <a:t>сноп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брзих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пројектила</a:t>
            </a:r>
            <a:r>
              <a:rPr lang="en-US" sz="2400" b="1" dirty="0">
                <a:latin typeface="Tahoma" pitchFamily="34" charset="0"/>
              </a:rPr>
              <a:t>) </a:t>
            </a:r>
            <a:r>
              <a:rPr lang="en-US" sz="2400" b="1" dirty="0" err="1">
                <a:latin typeface="Tahoma" pitchFamily="34" charset="0"/>
              </a:rPr>
              <a:t>материји</a:t>
            </a:r>
            <a:r>
              <a:rPr lang="en-US" sz="2400" b="1" dirty="0">
                <a:latin typeface="Tahoma" pitchFamily="34" charset="0"/>
              </a:rPr>
              <a:t> (</a:t>
            </a:r>
            <a:r>
              <a:rPr lang="en-US" sz="2400" b="1" dirty="0" err="1">
                <a:latin typeface="Tahoma" pitchFamily="34" charset="0"/>
              </a:rPr>
              <a:t>атомима</a:t>
            </a:r>
            <a:r>
              <a:rPr lang="en-US" sz="2400" b="1" dirty="0">
                <a:latin typeface="Tahoma" pitchFamily="34" charset="0"/>
              </a:rPr>
              <a:t>  и </a:t>
            </a:r>
            <a:r>
              <a:rPr lang="en-US" sz="2400" b="1" dirty="0" err="1">
                <a:latin typeface="Tahoma" pitchFamily="34" charset="0"/>
              </a:rPr>
              <a:t>молекулима</a:t>
            </a:r>
            <a:r>
              <a:rPr lang="en-US" sz="2400" b="1" dirty="0">
                <a:latin typeface="Tahoma" pitchFamily="34" charset="0"/>
              </a:rPr>
              <a:t>) </a:t>
            </a:r>
            <a:r>
              <a:rPr lang="en-US" sz="2400" b="1" dirty="0" err="1">
                <a:latin typeface="Tahoma" pitchFamily="34" charset="0"/>
              </a:rPr>
              <a:t>кроз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коју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зрачење</a:t>
            </a:r>
            <a:r>
              <a:rPr lang="en-US" sz="2400" b="1" dirty="0">
                <a:latin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</a:rPr>
              <a:t>пролази</a:t>
            </a:r>
            <a:r>
              <a:rPr lang="en-US" sz="2400" b="1" dirty="0">
                <a:latin typeface="Tahoma" pitchFamily="34" charset="0"/>
              </a:rPr>
              <a:t>!</a:t>
            </a: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412101" y="4041775"/>
            <a:ext cx="11256671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>
                <a:latin typeface="Tahoma" pitchFamily="34" charset="0"/>
              </a:rPr>
              <a:t>Део кинетичке енергије честице који се предаје мети може задржати исту форму, а део може бити претворен у други облик енергије</a:t>
            </a:r>
          </a:p>
        </p:txBody>
      </p:sp>
    </p:spTree>
    <p:extLst>
      <p:ext uri="{BB962C8B-B14F-4D97-AF65-F5344CB8AC3E}">
        <p14:creationId xmlns:p14="http://schemas.microsoft.com/office/powerpoint/2010/main" val="351360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15"/>
          <p:cNvSpPr>
            <a:spLocks noChangeArrowheads="1" noChangeShapeType="1" noTextEdit="1"/>
          </p:cNvSpPr>
          <p:nvPr/>
        </p:nvSpPr>
        <p:spPr bwMode="auto">
          <a:xfrm>
            <a:off x="2595563" y="142876"/>
            <a:ext cx="74866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Корпускуларна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428637" y="915988"/>
            <a:ext cx="110066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Ако мета прими кинетичку енергију честице и та енергија задржи исту форму, при чему се мета ставља у покрет, та се интеракција назива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977519" y="1619937"/>
            <a:ext cx="6146994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3600" b="1" dirty="0" err="1">
                <a:latin typeface="Calibri" pitchFamily="34" charset="0"/>
                <a:cs typeface="Calibri" pitchFamily="34" charset="0"/>
              </a:rPr>
              <a:t>ЕЛАСТИЧНИ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b="1" dirty="0" err="1">
                <a:latin typeface="Calibri" pitchFamily="34" charset="0"/>
                <a:cs typeface="Calibri" pitchFamily="34" charset="0"/>
              </a:rPr>
              <a:t>СУДАР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679825" y="4662489"/>
            <a:ext cx="4040188" cy="2414587"/>
            <a:chOff x="300251" y="4230805"/>
            <a:chExt cx="4039734" cy="2415654"/>
          </a:xfrm>
        </p:grpSpPr>
        <p:sp>
          <p:nvSpPr>
            <p:cNvPr id="53256" name="Oval 19"/>
            <p:cNvSpPr>
              <a:spLocks noChangeArrowheads="1"/>
            </p:cNvSpPr>
            <p:nvPr/>
          </p:nvSpPr>
          <p:spPr bwMode="auto">
            <a:xfrm>
              <a:off x="3821373" y="5841241"/>
              <a:ext cx="245660" cy="23201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2813" eaLnBrk="0" hangingPunct="0"/>
              <a:endParaRPr lang="en-US"/>
            </a:p>
          </p:txBody>
        </p: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300251" y="4230805"/>
              <a:ext cx="4039734" cy="2415654"/>
              <a:chOff x="1501254" y="4230805"/>
              <a:chExt cx="4039734" cy="2415654"/>
            </a:xfrm>
          </p:grpSpPr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>
                <a:off x="1501254" y="4872252"/>
                <a:ext cx="3862315" cy="1774207"/>
                <a:chOff x="1501254" y="4872252"/>
                <a:chExt cx="3862315" cy="1774207"/>
              </a:xfrm>
            </p:grpSpPr>
            <p:sp>
              <p:nvSpPr>
                <p:cNvPr id="53261" name="Oval 7"/>
                <p:cNvSpPr>
                  <a:spLocks noChangeArrowheads="1"/>
                </p:cNvSpPr>
                <p:nvPr/>
              </p:nvSpPr>
              <p:spPr bwMode="auto">
                <a:xfrm>
                  <a:off x="2210937" y="5076967"/>
                  <a:ext cx="245660" cy="232012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813" eaLnBrk="0" hangingPunct="0"/>
                  <a:endParaRPr lang="en-US"/>
                </a:p>
              </p:txBody>
            </p:sp>
            <p:sp>
              <p:nvSpPr>
                <p:cNvPr id="53262" name="Oval 8"/>
                <p:cNvSpPr>
                  <a:spLocks noChangeArrowheads="1"/>
                </p:cNvSpPr>
                <p:nvPr/>
              </p:nvSpPr>
              <p:spPr bwMode="auto">
                <a:xfrm>
                  <a:off x="4763069" y="4872252"/>
                  <a:ext cx="600500" cy="532262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2813" eaLnBrk="0" hangingPunct="0"/>
                  <a:endParaRPr lang="en-US"/>
                </a:p>
              </p:txBody>
            </p:sp>
            <p:cxnSp>
              <p:nvCxnSpPr>
                <p:cNvPr id="53263" name="Straight Connector 10"/>
                <p:cNvCxnSpPr>
                  <a:cxnSpLocks noChangeShapeType="1"/>
                  <a:stCxn id="53261" idx="6"/>
                  <a:endCxn id="53262" idx="2"/>
                </p:cNvCxnSpPr>
                <p:nvPr/>
              </p:nvCxnSpPr>
              <p:spPr bwMode="auto">
                <a:xfrm flipV="1">
                  <a:off x="2456597" y="5138383"/>
                  <a:ext cx="2306472" cy="5459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</p:cxnSp>
            <p:sp>
              <p:nvSpPr>
                <p:cNvPr id="16" name="Arc 15"/>
                <p:cNvSpPr/>
                <p:nvPr/>
              </p:nvSpPr>
              <p:spPr bwMode="auto">
                <a:xfrm>
                  <a:off x="1501254" y="5186902"/>
                  <a:ext cx="3642904" cy="1459557"/>
                </a:xfrm>
                <a:prstGeom prst="arc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>
                    <a:latin typeface="Arial" pitchFamily="34" charset="0"/>
                    <a:cs typeface="+mn-cs"/>
                  </a:endParaRPr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4525237" y="4230805"/>
                <a:ext cx="1015751" cy="5847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3200" b="1" spc="300" dirty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  <a:cs typeface="+mn-cs"/>
                  </a:rPr>
                  <a:t>Z</a:t>
                </a:r>
                <a:r>
                  <a:rPr lang="sr-Cyrl-RS" sz="3200" b="1" spc="300" baseline="-25000" dirty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  <a:cs typeface="+mn-cs"/>
                  </a:rPr>
                  <a:t>2</a:t>
                </a:r>
                <a:endParaRPr lang="en-US" sz="3200" b="1" spc="300" baseline="-25000" dirty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  <a:cs typeface="+mn-cs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822981" y="4503760"/>
                <a:ext cx="1015751" cy="5847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3200" b="1" spc="300" dirty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  <a:cs typeface="+mn-cs"/>
                  </a:rPr>
                  <a:t>Z</a:t>
                </a:r>
                <a:r>
                  <a:rPr lang="sr-Cyrl-RS" sz="3200" b="1" spc="300" baseline="-25000" dirty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  <a:cs typeface="+mn-cs"/>
                  </a:rPr>
                  <a:t>1</a:t>
                </a:r>
                <a:endParaRPr lang="en-US" sz="3200" b="1" spc="300" baseline="-25000" dirty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  <a:cs typeface="+mn-cs"/>
                </a:endParaRPr>
              </a:p>
            </p:txBody>
          </p:sp>
        </p:grpSp>
      </p:grpSp>
      <p:sp>
        <p:nvSpPr>
          <p:cNvPr id="53254" name="Text Box 2"/>
          <p:cNvSpPr txBox="1">
            <a:spLocks noChangeArrowheads="1"/>
          </p:cNvSpPr>
          <p:nvPr/>
        </p:nvSpPr>
        <p:spPr bwMode="auto">
          <a:xfrm>
            <a:off x="602674" y="2208213"/>
            <a:ext cx="102350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У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принципу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ради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о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интеракцији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честице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целим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атомом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Како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је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маса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атома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практично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у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језгру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, у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том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случају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је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ова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интеракција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интеракција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честице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језгром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!</a:t>
            </a:r>
          </a:p>
        </p:txBody>
      </p:sp>
      <p:sp>
        <p:nvSpPr>
          <p:cNvPr id="53255" name="Text Box 2"/>
          <p:cNvSpPr txBox="1">
            <a:spLocks noChangeArrowheads="1"/>
          </p:cNvSpPr>
          <p:nvPr/>
        </p:nvSpPr>
        <p:spPr bwMode="auto">
          <a:xfrm>
            <a:off x="435499" y="3805238"/>
            <a:ext cx="1131780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За алфа и бета честице је доминантан ефекат судара скретање, а предаја енергије је занемарљива!</a:t>
            </a:r>
          </a:p>
        </p:txBody>
      </p:sp>
    </p:spTree>
    <p:extLst>
      <p:ext uri="{BB962C8B-B14F-4D97-AF65-F5344CB8AC3E}">
        <p14:creationId xmlns:p14="http://schemas.microsoft.com/office/powerpoint/2010/main" val="326620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15"/>
          <p:cNvSpPr>
            <a:spLocks noChangeArrowheads="1" noChangeShapeType="1" noTextEdit="1"/>
          </p:cNvSpPr>
          <p:nvPr/>
        </p:nvSpPr>
        <p:spPr bwMode="auto">
          <a:xfrm>
            <a:off x="2595563" y="142876"/>
            <a:ext cx="74866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Корпускуларна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483853" y="1057984"/>
            <a:ext cx="482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3600" b="1" dirty="0" err="1">
                <a:latin typeface="Calibri" pitchFamily="34" charset="0"/>
                <a:cs typeface="Calibri" pitchFamily="34" charset="0"/>
              </a:rPr>
              <a:t>НЕЕЛАСТИЧНИ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b="1" dirty="0" err="1">
                <a:latin typeface="Calibri" pitchFamily="34" charset="0"/>
                <a:cs typeface="Calibri" pitchFamily="34" charset="0"/>
              </a:rPr>
              <a:t>СУДАР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6383" y="1813732"/>
            <a:ext cx="110700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Naelektrisana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čestica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prenosi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deo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kinetičke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energije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jezgro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atoma</a:t>
            </a:r>
            <a:r>
              <a:rPr lang="en-GB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R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Interakcija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naelektrisane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čestice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dovodi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sz="2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jonizacije</a:t>
            </a:r>
            <a:r>
              <a:rPr lang="en-GB" sz="2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atoma</a:t>
            </a:r>
            <a:r>
              <a:rPr lang="en-GB" sz="2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sredine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Ovaj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karakterističan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interakciju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bilo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vrste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naelektrisanog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jonizujućeg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zračenja</a:t>
            </a:r>
            <a:r>
              <a:rPr lang="en-GB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RS" sz="2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Interakcija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naelektrisane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čestice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jezgrom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dovodi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nastanka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zakočnog</a:t>
            </a:r>
            <a:r>
              <a:rPr lang="en-GB" sz="2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GB" sz="2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zračenja</a:t>
            </a: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Ovaj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svojstven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naelektrisanom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zračenju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male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mase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pozitroni</a:t>
            </a:r>
            <a:r>
              <a:rPr lang="en-GB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238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15"/>
          <p:cNvSpPr>
            <a:spLocks noChangeArrowheads="1" noChangeShapeType="1" noTextEdit="1"/>
          </p:cNvSpPr>
          <p:nvPr/>
        </p:nvSpPr>
        <p:spPr bwMode="auto">
          <a:xfrm>
            <a:off x="2595563" y="142876"/>
            <a:ext cx="74866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Корпускуларна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4275" name="Text Box 4"/>
          <p:cNvSpPr txBox="1">
            <a:spLocks noChangeArrowheads="1"/>
          </p:cNvSpPr>
          <p:nvPr/>
        </p:nvSpPr>
        <p:spPr bwMode="auto">
          <a:xfrm>
            <a:off x="354879" y="908865"/>
            <a:ext cx="111806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Уколико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мета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приликом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преноса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кинетичке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енергије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честице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утроши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ту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енергију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на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промену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стања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та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интеракција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се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назива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7669213" y="1147397"/>
            <a:ext cx="482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3600" b="1" dirty="0" err="1">
                <a:latin typeface="Calibri" pitchFamily="34" charset="0"/>
                <a:cs typeface="Calibri" pitchFamily="34" charset="0"/>
              </a:rPr>
              <a:t>НЕЕЛАСТИЧНИ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b="1" dirty="0" err="1">
                <a:latin typeface="Calibri" pitchFamily="34" charset="0"/>
                <a:cs typeface="Calibri" pitchFamily="34" charset="0"/>
              </a:rPr>
              <a:t>СУДАР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42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5014" y="3063876"/>
            <a:ext cx="286067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2"/>
          <p:cNvSpPr txBox="1">
            <a:spLocks noChangeArrowheads="1"/>
          </p:cNvSpPr>
          <p:nvPr/>
        </p:nvSpPr>
        <p:spPr bwMode="auto">
          <a:xfrm>
            <a:off x="1952626" y="2085975"/>
            <a:ext cx="76247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  <a:buFont typeface="Arial" charset="0"/>
              <a:buChar char="•"/>
            </a:pP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Нееластични</a:t>
            </a:r>
            <a:r>
              <a:rPr lang="sr-Latn-C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судари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са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омотачем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279" name="Text Box 2"/>
          <p:cNvSpPr txBox="1">
            <a:spLocks noChangeArrowheads="1"/>
          </p:cNvSpPr>
          <p:nvPr/>
        </p:nvSpPr>
        <p:spPr bwMode="auto">
          <a:xfrm>
            <a:off x="8115300" y="3198813"/>
            <a:ext cx="2552700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200" b="1">
                <a:latin typeface="Calibri" pitchFamily="34" charset="0"/>
                <a:cs typeface="Calibri" pitchFamily="34" charset="0"/>
              </a:rPr>
              <a:t>Кинетичку енергију упадне честице апсорбује електрон, што узрокује ексцитацију или јонизацију атома</a:t>
            </a:r>
          </a:p>
        </p:txBody>
      </p:sp>
      <p:sp>
        <p:nvSpPr>
          <p:cNvPr id="54280" name="Text Box 2"/>
          <p:cNvSpPr txBox="1">
            <a:spLocks noChangeArrowheads="1"/>
          </p:cNvSpPr>
          <p:nvPr/>
        </p:nvSpPr>
        <p:spPr bwMode="auto">
          <a:xfrm>
            <a:off x="5945188" y="6184901"/>
            <a:ext cx="3313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10</a:t>
            </a:r>
            <a:r>
              <a:rPr lang="en-US" sz="2400" b="1" baseline="30000">
                <a:latin typeface="Calibri" pitchFamily="34" charset="0"/>
                <a:cs typeface="Calibri" pitchFamily="34" charset="0"/>
              </a:rPr>
              <a:t>-14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-10</a:t>
            </a:r>
            <a:r>
              <a:rPr lang="en-US" sz="2400" b="1" baseline="30000">
                <a:latin typeface="Calibri" pitchFamily="34" charset="0"/>
                <a:cs typeface="Calibri" pitchFamily="34" charset="0"/>
              </a:rPr>
              <a:t>-8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 секунди</a:t>
            </a:r>
          </a:p>
        </p:txBody>
      </p:sp>
      <p:sp>
        <p:nvSpPr>
          <p:cNvPr id="54281" name="Text Box 2"/>
          <p:cNvSpPr txBox="1">
            <a:spLocks noChangeArrowheads="1"/>
          </p:cNvSpPr>
          <p:nvPr/>
        </p:nvSpPr>
        <p:spPr bwMode="auto">
          <a:xfrm>
            <a:off x="4394201" y="6061076"/>
            <a:ext cx="176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X</a:t>
            </a:r>
            <a:r>
              <a:rPr lang="en-US" sz="2400" b="1" baseline="-25000">
                <a:latin typeface="Calibri" pitchFamily="34" charset="0"/>
                <a:cs typeface="Calibri" pitchFamily="34" charset="0"/>
              </a:rPr>
              <a:t>K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 или X</a:t>
            </a:r>
            <a:r>
              <a:rPr lang="en-US" sz="2400" b="1" baseline="-25000">
                <a:latin typeface="Calibri" pitchFamily="34" charset="0"/>
                <a:cs typeface="Calibri" pitchFamily="34" charset="0"/>
              </a:rPr>
              <a:t>L</a:t>
            </a:r>
          </a:p>
        </p:txBody>
      </p:sp>
      <p:cxnSp>
        <p:nvCxnSpPr>
          <p:cNvPr id="54282" name="Straight Connector 53"/>
          <p:cNvCxnSpPr>
            <a:cxnSpLocks noChangeShapeType="1"/>
          </p:cNvCxnSpPr>
          <p:nvPr/>
        </p:nvCxnSpPr>
        <p:spPr bwMode="auto">
          <a:xfrm>
            <a:off x="4010026" y="5338764"/>
            <a:ext cx="474663" cy="53022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</p:spPr>
      </p:cxnSp>
      <p:sp>
        <p:nvSpPr>
          <p:cNvPr id="54283" name="Freeform 65"/>
          <p:cNvSpPr>
            <a:spLocks/>
          </p:cNvSpPr>
          <p:nvPr/>
        </p:nvSpPr>
        <p:spPr bwMode="auto">
          <a:xfrm>
            <a:off x="3441700" y="5207000"/>
            <a:ext cx="1314450" cy="1023938"/>
          </a:xfrm>
          <a:custGeom>
            <a:avLst/>
            <a:gdLst>
              <a:gd name="T0" fmla="*/ 0 w 1137684"/>
              <a:gd name="T1" fmla="*/ 150733 h 585289"/>
              <a:gd name="T2" fmla="*/ 184259 w 1137684"/>
              <a:gd name="T3" fmla="*/ 150733 h 585289"/>
              <a:gd name="T4" fmla="*/ 255128 w 1137684"/>
              <a:gd name="T5" fmla="*/ 595979 h 585289"/>
              <a:gd name="T6" fmla="*/ 368519 w 1137684"/>
              <a:gd name="T7" fmla="*/ 645446 h 585289"/>
              <a:gd name="T8" fmla="*/ 396867 w 1137684"/>
              <a:gd name="T9" fmla="*/ 744394 h 585289"/>
              <a:gd name="T10" fmla="*/ 439389 w 1137684"/>
              <a:gd name="T11" fmla="*/ 991750 h 585289"/>
              <a:gd name="T12" fmla="*/ 481910 w 1137684"/>
              <a:gd name="T13" fmla="*/ 1041223 h 585289"/>
              <a:gd name="T14" fmla="*/ 609473 w 1137684"/>
              <a:gd name="T15" fmla="*/ 1090692 h 585289"/>
              <a:gd name="T16" fmla="*/ 623648 w 1137684"/>
              <a:gd name="T17" fmla="*/ 1239111 h 585289"/>
              <a:gd name="T18" fmla="*/ 666169 w 1137684"/>
              <a:gd name="T19" fmla="*/ 1288584 h 585289"/>
              <a:gd name="T20" fmla="*/ 822082 w 1137684"/>
              <a:gd name="T21" fmla="*/ 1338051 h 585289"/>
              <a:gd name="T22" fmla="*/ 921297 w 1137684"/>
              <a:gd name="T23" fmla="*/ 1733829 h 585289"/>
              <a:gd name="T24" fmla="*/ 1105557 w 1137684"/>
              <a:gd name="T25" fmla="*/ 1783297 h 585289"/>
              <a:gd name="T26" fmla="*/ 1133903 w 1137684"/>
              <a:gd name="T27" fmla="*/ 1931714 h 585289"/>
              <a:gd name="T28" fmla="*/ 1190598 w 1137684"/>
              <a:gd name="T29" fmla="*/ 2179073 h 585289"/>
              <a:gd name="T30" fmla="*/ 1303990 w 1137684"/>
              <a:gd name="T31" fmla="*/ 2228542 h 585289"/>
              <a:gd name="T32" fmla="*/ 1346510 w 1137684"/>
              <a:gd name="T33" fmla="*/ 2525373 h 585289"/>
              <a:gd name="T34" fmla="*/ 1502423 w 1137684"/>
              <a:gd name="T35" fmla="*/ 2624318 h 585289"/>
              <a:gd name="T36" fmla="*/ 1516598 w 1137684"/>
              <a:gd name="T37" fmla="*/ 2723261 h 58528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137684"/>
              <a:gd name="T58" fmla="*/ 0 h 585289"/>
              <a:gd name="T59" fmla="*/ 1137684 w 1137684"/>
              <a:gd name="T60" fmla="*/ 585289 h 58528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137684" h="585289">
                <a:moveTo>
                  <a:pt x="0" y="32396"/>
                </a:moveTo>
                <a:cubicBezTo>
                  <a:pt x="46198" y="16996"/>
                  <a:pt x="82687" y="0"/>
                  <a:pt x="138223" y="32396"/>
                </a:cubicBezTo>
                <a:cubicBezTo>
                  <a:pt x="244282" y="94263"/>
                  <a:pt x="89949" y="91203"/>
                  <a:pt x="191386" y="128089"/>
                </a:cubicBezTo>
                <a:cubicBezTo>
                  <a:pt x="218240" y="137854"/>
                  <a:pt x="248093" y="135177"/>
                  <a:pt x="276447" y="138721"/>
                </a:cubicBezTo>
                <a:cubicBezTo>
                  <a:pt x="283535" y="145810"/>
                  <a:pt x="292554" y="151391"/>
                  <a:pt x="297712" y="159987"/>
                </a:cubicBezTo>
                <a:cubicBezTo>
                  <a:pt x="316530" y="191352"/>
                  <a:pt x="295932" y="192942"/>
                  <a:pt x="329610" y="213149"/>
                </a:cubicBezTo>
                <a:cubicBezTo>
                  <a:pt x="339220" y="218915"/>
                  <a:pt x="350875" y="220238"/>
                  <a:pt x="361507" y="223782"/>
                </a:cubicBezTo>
                <a:cubicBezTo>
                  <a:pt x="439568" y="197762"/>
                  <a:pt x="409453" y="186667"/>
                  <a:pt x="457200" y="234414"/>
                </a:cubicBezTo>
                <a:cubicBezTo>
                  <a:pt x="460744" y="245047"/>
                  <a:pt x="459908" y="258387"/>
                  <a:pt x="467833" y="266312"/>
                </a:cubicBezTo>
                <a:cubicBezTo>
                  <a:pt x="475758" y="274237"/>
                  <a:pt x="488635" y="275360"/>
                  <a:pt x="499730" y="276945"/>
                </a:cubicBezTo>
                <a:cubicBezTo>
                  <a:pt x="538484" y="282481"/>
                  <a:pt x="577703" y="284033"/>
                  <a:pt x="616689" y="287577"/>
                </a:cubicBezTo>
                <a:cubicBezTo>
                  <a:pt x="627491" y="303780"/>
                  <a:pt x="657362" y="366309"/>
                  <a:pt x="691117" y="372638"/>
                </a:cubicBezTo>
                <a:cubicBezTo>
                  <a:pt x="736536" y="381154"/>
                  <a:pt x="783266" y="379726"/>
                  <a:pt x="829340" y="383270"/>
                </a:cubicBezTo>
                <a:cubicBezTo>
                  <a:pt x="836428" y="393903"/>
                  <a:pt x="844890" y="403738"/>
                  <a:pt x="850605" y="415168"/>
                </a:cubicBezTo>
                <a:cubicBezTo>
                  <a:pt x="865528" y="445014"/>
                  <a:pt x="851627" y="457011"/>
                  <a:pt x="893135" y="468331"/>
                </a:cubicBezTo>
                <a:cubicBezTo>
                  <a:pt x="920703" y="475849"/>
                  <a:pt x="949842" y="475419"/>
                  <a:pt x="978196" y="478963"/>
                </a:cubicBezTo>
                <a:cubicBezTo>
                  <a:pt x="983653" y="495336"/>
                  <a:pt x="993118" y="533059"/>
                  <a:pt x="1010093" y="542759"/>
                </a:cubicBezTo>
                <a:cubicBezTo>
                  <a:pt x="1016638" y="546499"/>
                  <a:pt x="1126260" y="563685"/>
                  <a:pt x="1127051" y="564024"/>
                </a:cubicBezTo>
                <a:cubicBezTo>
                  <a:pt x="1134335" y="567146"/>
                  <a:pt x="1134140" y="578201"/>
                  <a:pt x="1137684" y="585289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8199438" y="3133726"/>
            <a:ext cx="304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>
              <a:spcBef>
                <a:spcPct val="50000"/>
              </a:spcBef>
            </a:pPr>
            <a:endParaRPr lang="en-US" sz="4000" b="1"/>
          </a:p>
        </p:txBody>
      </p:sp>
      <p:sp>
        <p:nvSpPr>
          <p:cNvPr id="54285" name="Rectangle 97"/>
          <p:cNvSpPr>
            <a:spLocks noChangeArrowheads="1"/>
          </p:cNvSpPr>
          <p:nvPr/>
        </p:nvSpPr>
        <p:spPr bwMode="auto">
          <a:xfrm>
            <a:off x="2280654" y="2655888"/>
            <a:ext cx="20805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/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ексцитација</a:t>
            </a:r>
            <a:endParaRPr lang="en-US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42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5063" y="3057525"/>
            <a:ext cx="3079750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7" name="Rectangle 96"/>
          <p:cNvSpPr>
            <a:spLocks noChangeArrowheads="1"/>
          </p:cNvSpPr>
          <p:nvPr/>
        </p:nvSpPr>
        <p:spPr bwMode="auto">
          <a:xfrm>
            <a:off x="5411788" y="2655888"/>
            <a:ext cx="1887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јонизација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56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15"/>
          <p:cNvSpPr>
            <a:spLocks noChangeArrowheads="1" noChangeShapeType="1" noTextEdit="1"/>
          </p:cNvSpPr>
          <p:nvPr/>
        </p:nvSpPr>
        <p:spPr bwMode="auto">
          <a:xfrm>
            <a:off x="2454275" y="328613"/>
            <a:ext cx="75580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GB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49155" name="Text Box 8"/>
          <p:cNvSpPr txBox="1">
            <a:spLocks noChangeArrowheads="1"/>
          </p:cNvSpPr>
          <p:nvPr/>
        </p:nvSpPr>
        <p:spPr bwMode="auto">
          <a:xfrm>
            <a:off x="1679576" y="2445061"/>
            <a:ext cx="288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dirty="0" err="1">
                <a:latin typeface="Tahoma" panose="020B0604030504040204" pitchFamily="34" charset="0"/>
              </a:rPr>
              <a:t>Комптонов</a:t>
            </a:r>
            <a:r>
              <a:rPr lang="en-US" altLang="en-US" sz="2000" b="1" dirty="0">
                <a:latin typeface="Tahoma" panose="020B0604030504040204" pitchFamily="34" charset="0"/>
              </a:rPr>
              <a:t> </a:t>
            </a:r>
            <a:r>
              <a:rPr lang="en-US" altLang="en-US" sz="2000" b="1" dirty="0" err="1">
                <a:latin typeface="Tahoma" panose="020B0604030504040204" pitchFamily="34" charset="0"/>
              </a:rPr>
              <a:t>ефекат</a:t>
            </a:r>
            <a:endParaRPr lang="en-US" altLang="en-US" sz="2000" b="1" dirty="0">
              <a:latin typeface="Tahoma" panose="020B0604030504040204" pitchFamily="34" charset="0"/>
            </a:endParaRPr>
          </a:p>
        </p:txBody>
      </p:sp>
      <p:sp>
        <p:nvSpPr>
          <p:cNvPr id="49156" name="Text Box 9"/>
          <p:cNvSpPr txBox="1">
            <a:spLocks noChangeArrowheads="1"/>
          </p:cNvSpPr>
          <p:nvPr/>
        </p:nvSpPr>
        <p:spPr bwMode="auto">
          <a:xfrm>
            <a:off x="1622033" y="3798943"/>
            <a:ext cx="5075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dirty="0" err="1">
                <a:latin typeface="Tahoma" panose="020B0604030504040204" pitchFamily="34" charset="0"/>
              </a:rPr>
              <a:t>Фотоелектрични</a:t>
            </a:r>
            <a:r>
              <a:rPr lang="sr-Latn-CS" altLang="en-US" sz="2000" b="1" dirty="0">
                <a:latin typeface="Tahoma" panose="020B0604030504040204" pitchFamily="34" charset="0"/>
              </a:rPr>
              <a:t> </a:t>
            </a:r>
            <a:r>
              <a:rPr lang="en-US" altLang="en-US" sz="2000" b="1" dirty="0" err="1">
                <a:latin typeface="Tahoma" panose="020B0604030504040204" pitchFamily="34" charset="0"/>
              </a:rPr>
              <a:t>ефекат</a:t>
            </a:r>
            <a:endParaRPr lang="en-US" altLang="en-US" sz="2000" b="1" dirty="0">
              <a:latin typeface="Tahoma" panose="020B0604030504040204" pitchFamily="34" charset="0"/>
            </a:endParaRPr>
          </a:p>
        </p:txBody>
      </p:sp>
      <p:sp>
        <p:nvSpPr>
          <p:cNvPr id="49157" name="Text Box 10"/>
          <p:cNvSpPr txBox="1">
            <a:spLocks noChangeArrowheads="1"/>
          </p:cNvSpPr>
          <p:nvPr/>
        </p:nvSpPr>
        <p:spPr bwMode="auto">
          <a:xfrm>
            <a:off x="1524001" y="5441970"/>
            <a:ext cx="5075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dirty="0" err="1">
                <a:latin typeface="Tahoma" panose="020B0604030504040204" pitchFamily="34" charset="0"/>
              </a:rPr>
              <a:t>Ефекат</a:t>
            </a:r>
            <a:r>
              <a:rPr lang="sr-Latn-CS" altLang="en-US" sz="2000" b="1" dirty="0">
                <a:latin typeface="Tahoma" panose="020B0604030504040204" pitchFamily="34" charset="0"/>
              </a:rPr>
              <a:t> </a:t>
            </a:r>
            <a:r>
              <a:rPr lang="en-US" altLang="en-US" sz="2000" b="1" dirty="0" err="1">
                <a:latin typeface="Tahoma" panose="020B0604030504040204" pitchFamily="34" charset="0"/>
              </a:rPr>
              <a:t>стварања</a:t>
            </a:r>
            <a:r>
              <a:rPr lang="sr-Latn-CS" altLang="en-US" sz="2000" b="1" dirty="0">
                <a:latin typeface="Tahoma" panose="020B0604030504040204" pitchFamily="34" charset="0"/>
              </a:rPr>
              <a:t> </a:t>
            </a:r>
            <a:r>
              <a:rPr lang="en-US" altLang="en-US" sz="2000" b="1" dirty="0" err="1">
                <a:latin typeface="Tahoma" panose="020B0604030504040204" pitchFamily="34" charset="0"/>
              </a:rPr>
              <a:t>парова</a:t>
            </a:r>
            <a:endParaRPr lang="en-US" altLang="en-US" sz="2000" b="1" dirty="0">
              <a:latin typeface="Tahoma" panose="020B0604030504040204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8271265" y="3937056"/>
            <a:ext cx="2573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 err="1"/>
              <a:t>Јонизација</a:t>
            </a:r>
            <a:endParaRPr lang="en-US" altLang="en-US" sz="2800" b="1" dirty="0"/>
          </a:p>
        </p:txBody>
      </p:sp>
      <p:sp>
        <p:nvSpPr>
          <p:cNvPr id="49160" name="Text Box 4"/>
          <p:cNvSpPr txBox="1">
            <a:spLocks noChangeArrowheads="1"/>
          </p:cNvSpPr>
          <p:nvPr/>
        </p:nvSpPr>
        <p:spPr bwMode="auto">
          <a:xfrm>
            <a:off x="3586162" y="1483140"/>
            <a:ext cx="58372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 err="1">
                <a:latin typeface="Tahoma" panose="020B0604030504040204" pitchFamily="34" charset="0"/>
              </a:rPr>
              <a:t>Предавање</a:t>
            </a:r>
            <a:r>
              <a:rPr lang="en-US" altLang="en-US" sz="2400" b="1" dirty="0">
                <a:latin typeface="Tahoma" panose="020B0604030504040204" pitchFamily="34" charset="0"/>
              </a:rPr>
              <a:t> </a:t>
            </a:r>
            <a:r>
              <a:rPr lang="en-US" altLang="en-US" sz="2400" b="1" dirty="0" err="1">
                <a:latin typeface="Tahoma" panose="020B0604030504040204" pitchFamily="34" charset="0"/>
              </a:rPr>
              <a:t>енергије</a:t>
            </a:r>
            <a:r>
              <a:rPr lang="en-US" altLang="en-US" sz="2400" b="1" dirty="0">
                <a:latin typeface="Tahoma" panose="020B0604030504040204" pitchFamily="34" charset="0"/>
              </a:rPr>
              <a:t> (LET) </a:t>
            </a:r>
          </a:p>
        </p:txBody>
      </p:sp>
      <p:sp>
        <p:nvSpPr>
          <p:cNvPr id="49161" name="Rectangle 14"/>
          <p:cNvSpPr>
            <a:spLocks noChangeArrowheads="1"/>
          </p:cNvSpPr>
          <p:nvPr/>
        </p:nvSpPr>
        <p:spPr bwMode="auto">
          <a:xfrm>
            <a:off x="2454275" y="32682"/>
            <a:ext cx="73647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3600" b="1" dirty="0" err="1"/>
              <a:t>Електромагнатна</a:t>
            </a:r>
            <a:r>
              <a:rPr lang="en-US" altLang="en-US" sz="3600" b="1" dirty="0"/>
              <a:t> </a:t>
            </a:r>
            <a:r>
              <a:rPr lang="en-US" altLang="en-US" sz="3600" b="1" dirty="0" err="1"/>
              <a:t>зрачења</a:t>
            </a:r>
            <a:endParaRPr lang="sr-Latn-RS" altLang="en-US" sz="3600" b="1" dirty="0"/>
          </a:p>
          <a:p>
            <a:pPr algn="ctr"/>
            <a:r>
              <a:rPr lang="en-US" alt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Интеракција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зрачења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материјом</a:t>
            </a:r>
            <a:endParaRPr lang="en-US" altLang="en-US" sz="3600" b="1" dirty="0"/>
          </a:p>
        </p:txBody>
      </p:sp>
      <p:sp>
        <p:nvSpPr>
          <p:cNvPr id="49162" name="AutoShape 16" descr="data:image/jpeg;base64,/9j/4AAQSkZJRgABAQAAAQABAAD/2wCEAAkGBxISEhUTEhMVFRUWGBcWGBYXFxkVHRgYHh4aGRUYGBcYHSggGhomGyAaITEiJikrLi4uGiEzODMsNygvMCsBCgoKDg0OGxAQGy0mICYuLS0tLS0uLS0tLS0tLy0vLS0tLS0tLS0tLS0tLS0tLS0tLS0tLS0tLS0tLS0tLS0tLf/AABEIAJUBUgMBEQACEQEDEQH/xAAcAAACAwEBAQEAAAAAAAAAAAAABAEDBQIGBwj/xABLEAACAQIEAwQGAwsKBQUAAAABAhEAAwQSITEFE0EGIlFhFDJScYGRI0KhM1RicnOSk7GywdEVFkNTY4Kio7PCNHSk0vAHJDVEZP/EABoBAQADAQEBAAAAAAAAAAAAAAACAwQBBQb/xABEEQACAQIBBgoGBwcEAwAAAAAAAQIDEQQSITFBUZETFCJSYXGBobHRBTJCU3LBIzNikrLC8BU0Q3OCouEkY7PxBsPS/9oADAMBAAIRAxEAPwD7gTQCy8RskWyLqEXTFshgQ5ie6eunhUcpbS3ganK5L5Ono1ZwTiFom4A6za+6a+ppm73hprTKWfPoOOjUSi2vW0dOrN2lDcbw4t27puoLd0hUadGJ2A89D8jXOEjZO5YsJWc5U8l3jna2IuHELXN5Gdeblz5OuWYn513KV7ayHA1OD4W3Jva+q+w4s8WsOLrLdQiyWFwzohUS2Y9IFcU4u9noOyw1WLinF3la3TfRYqbjuHFj0jmrypjPrvOWIiZzaRE04SNsq+YksJWdXgcnlbO8sxnF7FpUa5cVRcICHfNOoIjpGs7CjnFZ2yNPDVajajHOtPQTjeKWbLIt24qG4YUHqdB8BJAk6SQOorspqOk5Sw9WqnKEb20k47ilmyUW7cVDcMKD1MgfASQJOkkeNJTjF2YpYepVTlCN0tPR+rBj+K2bJQXbiqbhyqD1Og+AkgSdNR40cktLO0sPUqpuCvbOyeI8StWFDXXCgnKNCSTqYAAk6An3AmkpKOk5RoVKzyYK+s7bG2xb5pdRby588jLlic0+EV3KVr6iKpTc+Dtyr2truTgsbbvIHtsGUzBHiDBHkQdIopJq6FSlOlLJmrMow/F7D3WspcBdZlRPQgNB2JBIBjaRMVFTi3ZMnPDVYU1UlHM/no36tp1xLitmwAbrhcxIAgsTAkwqgmANSeldlOMdIo4epWuqavYZs3VZQykFSAQRqCDqCD1FSTvnRVKLi7S0oUs8XsPeaytwG4syuvSMwB2JEiQNRImoqcW7LSWyw1WNNVXHkvX+uoempFIngOKWbxYWriOUMNlMxuPlIInbQ1GM4y0Muq4erSSc4tX0XHDUikzsFxvD3XNu3cDMJ8YMGGysRDgHQ5SYqEakZOyZoqYStShlzjZZu/RfZfpNIVMzinEeIW7CZ7jQJCgQWLMdlVVBLN5ATUZSUdJZSozqyyYLP8ul6g4djrd5BcttmUyNiCCNCCDqpB0IImuqSkroVaU6U8iasznH8Tt2Y5hIzTGhO0Tt76pq4mnS9d2KZSUdIm/abCgEm4QBqSVYADxJiqVj6D19z8jiqJuyFMN23wFxgqXpJ1HccZh1KkrDfCam8XSSu29z8i6pTnCOVJZtfR1jn85MN7Z/Nb+FQ/aFDndz8ijhYjfD+J2708sk5YnQjfbf3VdRxFOrfIZKMlLQO1eSKr+IRFLuyqo1LMQoA8SToK42lnZKEJTkoxV29SEsHx3C3WyW79tmOoAYSR4r7Q91RVSDdky+pg69OOVKDS8OvYaM1MzE0AUAUAUAUAUAUATQBQHl+1XErlproB7voWJuRA+6IUCmd9mNU1ZNXXQ/13nqYChCooyaz8JBdjyn8jypTlphbYP/AA16/H93GWLQ/wADtWW1lFbL/iS8D2XPLqVp+8jHvpSl4pDN9yrcXInv2WO/UNetn7IqTzcJ1eZTFZXE09Ul3qD8yviFqMObUaIOLMoHQoxCx5977aSXJtsyu4UXetwm3gU+m+nwNay844XJ3xRt/wB30NWA92bWrV9Zfpt/aZJR/wBI4fYyu3hbX3ZjLwf/AA1wHa/YwLsPE3r1wP8AMGKrXqvpUe9mup9dFrTGVW39MU1uNY63uWR3TxIgjoR6Mbn7Wvvqds9tWV8jHa1PL18F+e3gI4HDm7h7SNqF4bfT3ElEkfBaillRSfNZoqz4OvKUddaL3Xf5hvjbcy3ec7rw0uPJml5HxtqfhUpq6fwlGFWROEVrrW3Zvmd8eTmnFn2OHqV8mc3XJB/uJ8hSpnyuiPn5DBfR8CttZ37MlfmYdo/pfST1XhzMPIuWbT4oPlXamdy6v14EcFyFSS11fBJfmZq3mz4zCg6gWL90de99CgP5rsPjU27zj1P5GSKyMNVtzors5TtvSfYZlhM2Cw1v6pxK24/At3mIU+UIBUEvo4x6fA1TvHFVZ68hvtlFK/8AczW4GctzGjouIzAeGazac/NiTVlPM5dfyRkxWeFF7YeEpIx+EpltcLfq7NmPibtq5cafewBqqGiD2/NN+JtxDvUxUNS0dGTOMVuTsbKjNxB5H3PDW8vlzLj5/ny1+VWWvU7DC+Tg10zfclb8RHZg5MO6HazdvoPJFdigHkEy12lyY22XGO5dZS5yi+1pX7zIwVkrhuH3joxuo7nxOIV84+Lup+AquKtGD6fH/s21XlV8RSWjJaX9DVu6PebvajENbwt0oSGZRbUjozkW0PwZgatqtqDsefgaaniIKWhZ31JNvuQr6IuHxWECAKptXMPA65Qty2PgFufnGo2UZxtssXKrKth6uVpylLfdPfdbhztTfZMLdyGHYC2h8HuEW0P5zCpVW1B2KsDBTrxUldLO+pZ34CPHcItizYe2sei3LWWOlskWrgnwyMT8KhUWTFNareTLcJUlWqzhN/WKV+v1ovelvPRLV555g2F52NuOdVwyraTyuuM91vfkNsfFqqXKm3s8Wbp/RYWMFpm238KzRW+7a6jrBjlY67bGi37YvgfhoRbunw1U2vtri5NRrU84qfSYWM9cHk9j5S71IR7a72vc/wDtrzPSmmPaeTX1Hh8UovXuUdbdsB3HRnM8tT4gQWI/FrBF5EMpaXo6OkupvgaPCL1pOyexLS106k+sa4hgxdQqdDujDdHHqsPcf4VXCWS/EpoV5Up5W3Stq+fmRw3FG7bViIbVXHg6nK4/OBrtSGTKyGIpcHUcVo0rq0o9j2J3u+5P91ep6K9o7R1nosZiFto1xyFVFLMT0A1Jr1nJRzs0wpyqSUIq7ehGJw7hpxJXE4pZ+tZsNqtpfqsy7G8dyT6uw2k1Rjl8qfYtn+TdWrLDp0KD6JSWmXQvs9GvSzW4hwy1fTJdUMu46FT0ZSNVYdCNaslBSVmZKNapRnlwefx6GtfaZvDcXcs3BhsQxaZ5F4/0oGpR+gugfnASOoFcW4vIl2P9azTWpQqwdeirc6PN6V9l92h6jdBq4wk0AUAUAUBE0BlYztBYRzbUtduje3aU3GH40aJ/eIqt1EnbSzVTwVWcctrJjtlmXZt7LnOFxeLuMJw6Wrf1uZdl48ktgr82opTb0W8RUpYeEWlNylqss292f9psVYZTx3bxe9b/ALS1fsfnmzH6jWevpXU14Hs+inyZdEoy3KfmZGOtjmYj8A4hvniMNc/dVUlnl2+KNlKTyKfTkLdCcTm8JTF/2iYgf9ZcX94o9Eum/idi7TpfZcP+NP5F+NSXdfweL/abZ/fNdks7XxfIjRdoxfTQ/MWYc/c7njjp/wClKfuiu3zp/a/KVyzqUf8Ab/8AamKYYRZtD/8ANwj/AF3qHs9kPEul9ZJ/axH4DX/+xbPjxG59mGcfuq63KXxPwMf8KX8qP40V8BHdUeGDuj/NYVGCzdj8SWKd5J/bX4YldwZsPejrwm3H5t6KN3i/hOweTVhfVWf5Rt9Vx/8Aylpf8q6f313SpdS8GQjyZUP5kn/dHyOLgLelx14dYHzGIo8+U/sr5iHJ4H+bL8g/hDOLwpH3nc+1sPFSXrR6vIzzzYaov9xeEhTC/wDDYT/mz/qXq4vVj1+ZdUf01b4P/k0MDpex/wCMjf5KCfs+ypx9aX61Iy1s9Kh1P8T8zNw+mF4T+Ph/tw9wfvquPqU+zwZsq58Ri10S/wCSJrYb/wCQv/8AL4Yf48RVqX0j6l8zFUf+jh8cvCAhz8ljiZOmS5ePzsW2/fUHK0Z9FzQqanWwy2qP4mvkXcaslMDaH9U2EPuCXLU/YK7JWgui3dYrws8vFSb9pT74yGO0neOGtf1mItmPK2GvH9iu1NS6V3f9FeCzKpPZB/3Wj+YntCIfCXPYxKj89Llofa4pUzOL6Rg88asdsH3NP5B2kOb0a37eJtf4M17/AGClTUun/IwV1wk9kH32j8xrj2E52Gv2ur27ij3lSB9tSqK8WugpwlXg68J7JLxLOFYwXbFq6Nnto/zANdjJOKZHEU3TqyhsbW5iHZPvWDdO9+5dvT+CzHl/5YQfCoUs8b7WaPSHJrcGvZSj2pK/fcOPdy7hb3RbvLY/g3QUH+Zy6VMzjL9Z/wDIwnKp1aW2N11xd/w5Qh213te5/wDbXl+lNMe08utpR4rgneRrv9c7XP7vq2/8AU/GsFbM1HYTxmaSp81W7dffc0KoMpnYb6PEXE6XQLq/jCEuj9hv7xq6XKpp7Mz+RrqfSUIz1x5L72vJdh7fsWdbvuT/AHV6Xor2iujrGuKH0nEJhx9ztZb1/wACZmxbPvYZyPBB0NejNZcsjVpfyPWofQUXWfrSvGP5n8l1vYb61ceeiaHRPiXD0v2zbuAkGCCNCpGqspGzA6g1GUFJWZbQrTozU4ae5rY1sM3hvEntOMPiiM50t3ohb4/Ut0DdOu400FcJtPJnp27TTWoQnHhsOuTrjpcfOOx9j6d0GrjCTQEE0BncU4zasQrS1xvUtIMzv+Ko6eZgDqahKpGOZ6dhooYapWu45orTJ5ku35LO9giOH4jE64lzZtn+gtNDEf2t5df7qQPM1DJnP1sy2ebL+Go4f6lZUudJZv6Yvxd+pGvgsDbsoEtIqINlUBR8hVkYqKtEx1ak6ssqo230jEVIgTQHnu1fB3xPo2SPo8RbuNJj6MTnjxO2lU1qbla2pnoejsXDD8Jl+1BpdbtYzsV2fvG5xFhEXrQFjUeuVl58O+F3quVKV59Og1Qx9JU8NF6YO8uq+buF34BiMuEAQS2YYgZh3M963iH/ABtVddJ1aucFO0Vv33JrHYfKqtt29jNptGUF4p9g2nCLxxV8soFrJf5bSO815bWYRMiCjb+0KnkScnsz95S8XSjQppPlXjdbMjK8cruEhwrFLw5Po5xIum9ysw65kAzbaKQfhUHCpwejPe5dxnDPGtZX0eTk5XUr6OloaxvBbgvWFRM1vJhUdpEIMPc5momTmBgROtSlTd0rbO53KqOMp8FOUnZ3m0tuXHJ7tLL8PgbxxkG2RaS9cxIuSIYtaW0qATMy1wnToPGpJS4Sz0J37iE61Lit1LlOMYW1q0rt7NCW97COzvDry3b4uoVRVa1baQc6tdu3JEdAjINes1yjB3af6zsYzEU5Uqbpu7zNrZaMVZ9qZTwDhN427iXUNuMLbwayQc2QXA1wQT3TmWJ13rlKMmrSWpLxJ4zE0suMqck+W5u2q9rLrVncb7OYG89m+b9vlPeCplJBhVtLbJlTGrZyPKKlSi2nlLT5FWNrU1VhwMspRu79cnLwsus47NYG6Vutftm0WtWcPBIMi2jBnGUnulnaPIedcpRk077EtxLHV6alFUpKSUpTzfaazdiSuT2Yw9/OrXrbJycOmHBJU8xgfpHXKfUOVImNz4V2mpN3ktCsRx1SjktUpXypOWbUrZk769JVgcHfz2rDW2CWL968bsrldDzTaVYM5vpBII0yHxrkYyylG2h6f11k61alkTqqSvKKjk57p5sq+rVmz6yzjFvEJdvi1bZ/SbVtEcRltuM6ObknQBWVvPKRvXZqSk0lpI4eVGVOm5ySyJNta2szVum910XTHeMYBlw9sWVznDtZdV6sqEBlH4RTNHnFSnG0VbVYow1aLrSdR2U1JN9a07zrgaO12/iHQ2+aUVFYQ3LQQCw6SzOY8CKU7tuTRzFSjGnCjF3tdtrRd7OpJdtzL4xg7puYiwtpjbxbWSbg9VVgJiMxnRsirHiWHgarnGV3FLT+ma8PWpKFOrKSTpqStrbveNtueWfqN/jeCN/D3bQMG5bZQfBiO6fgYq+cbxaPOwtVUq0Kj0Jpsy+HNexF+3du2ntLZtkZXiTeeA+WN1VQQG65zG1VwypSTkrWNVbgqNKVOElJyerVFaL9Lvo1WNHtFgmu4d1txzBle3O3MRg9ufLMBU6kcqNkUYOrGlWUp+rnT6mrPuYjg2uYnEW7rWntW7KNAuAAtdeA0CdkUEZtjn0moRbnK9rJeP8AguqKFChKmpKUpPVqivN2dtVs+k3oq4888nlxNqzcwVu28lnS1eAHLWy5JDFp7rWwSuXc5VjQ6Z+UlwaXb0HsXoVKscTOS1OUdbkloXxNXvqu9h6nCYZbaIiCFRVUDwAED7KvSskjypzc5OctLd32lHGcCL9m5aJjMIDD6rbqw8w0H4VyccqLRZh63A1Y1Nj7ta7UeG7WXcViEt2fR7qXSGS64UlEHdDOjj1pE5QNdRMQa83FJycZNPk9F8/YWVKNGnU4VSyorOkvWexNaraym1w91UKtpwFAAGRtANANq8l06snfJe5+R5UsqTbek79Du/1b/mN/CucDV5r3PyI2YlxPhV5wrW7bi5bbMkqwB6MpMaBlJHloelW04TV1KLs82h+RooTyW4zXJkrPo6ew1+zOPxAFxbeEvC62QDmobaIe9Ja4dGA8EzE16OCpzpZWbT+s5soYSnFt1KiUejPJ9S87HruCcN5CFS2d2YvcuEQXc7mOg2AHQADpXpU4ZK6TuJr8NO6VksyWxL9Xe15zRqZnCgAigFcfgbd5DbuKHU7g/YR4EdCNRXHFSVmTpVZ0pZdN2ZlphcZh9LVxcRb6JfJVx4AX1BzD8ZSfOq8mcdDuunzNbq4atnqRcJbYq6+7mt2O3QW/ypitvQnnx51nL882b/DXVKfN70R4Chp4ZbpX8Ld5W9vHXtGa1hk/s/prnwd1CL+a1c+kexePkSUsJTzpOb6eTHcrt70O8L4PZsSUXvt69xiXdz4s7an3bDpUo04x0FFfFVa1lN5loSzJdS0D4FTKCaAKAKAiKAIoAigCKAIoAigCKAIoAigCKAIoAigCKAIoAigCKAIoCYoAigCgCKAKAiKAmgCgIigMrj/HrWDTNcDmdgiE/NvVX4kUBl8P7cWHQM6X1JnurYv3QBJA7628p01091AOWO1uGdlQLiJYhROGvqJJgSxtwB5nSgGU47bJgq66uASA2Ypc5RCqhLE5tRptrpQEfzjwvei6O6FJgMfWAZIgd6VIOk0BFvtFZy3GbMgtlpJUkMoMZ1KzmX3bTrFAX/y3h5Yc1AUDMwJiApYOTPhlb4CdqA4xHHLK2hdBLKzhFCqxJbNlICxOmp26UBB7QYaJ5giAQYaGByQVMQ3rptPrCgIudosKASbqwuWYDGMyl1mB1UEj3GgC72iwq5s11QELKx10ZRcLCY1I5dz80jegLLvG8OubNcAyzJMiINwGTHjaufm+YkAs8assyrnGZyQo11jqdNJ8/CgNGgCgCgCgCgCgCgCgCgCgCgCgCgCgCgCgCgCgCgCgCgCgCgCgCgCgCgCgCgCgIZQRBEg9KAqwuFS0uS2oRQSQqiAJMmANBrJoC6gFH4baO6DckESCCWzkgjUHNrIoDheEWBtbA2iJXLAAGWPV0CjSNhQE3uE2H0a2p9b/ABatt49fGaAh+EWDvbUjvaHUHNmLSNjOZt/aPjQE4vhdq4gRwSFYMDmOYEGZDTPiN9iRQFdrgdhc0INSCOmWMkBI9QDIm0eqPAUBZd4TYaS1sEnc6idMupH4Mj3EjqaAluFWSCDbUglmjpLBg5A2Eh3mN8x8aAqbglgvnKAmSSDJBbMXDZTpmDFyCNi7HrQFmF4Xbt6qDILGZjQmcukAqOgO3voB2gCgCgCgCgIJoDNHHrGTPLZDs2VgCYkqCRv5eII3BFAOYHGJeTPbOZSWAMEaqSp38waAuNAZg49YKZ8xyGYbKwBIElQSPWGuniCNwRQDuDxS3VDpMGYkRsSDQHWKxC20Z2nKoLEgTAGpMDyoBK7xyyozMWCnUHK0MJgldO8NtuhBEg0A5hcQtxcy7SRrpqCQR8xQFrGBNAZZ7QYfJzMx5ZmHytBgSwBjUgTI/Bb2TAGjh7wdVddmAYdNCJGh2oAxN8IrO0woLGBOg1Og30oBG5xyyozEsFPqtlaG1C90x3pYgCN5BEjWgH7VwMoZTIIBB8QdQaAjEXgis7TCgsYE6DU6DegEL3HbCLmZiF1IYq0MAYJUx3tYiN5BEigNG24YAjYgEe47UBxir620Z20VQWJ3gDc/AUAjc49YUAksAwlTlPfG0rp3htt7S+0JA06AoxmKS0udzCyoJ8MxCifASRrQCd3jtlYzZ1JiAyMCQQzAwRporHX2Y30oDSVpEigJoDMPHbMM0tlQlWbK0K4kFCY9aRHvIHUSA/YvB1V12YBh00IkaGgLKAzf5bswWlgoOUtlaA3sEx63SPEgbmKAfsXQ6hl1DAEHyOooDomgMs9ocOE5hYi3r3yrAEgSVBjVtxHiCu4IoDTRpEjrrQEk0BmDj1jJnBbIZhsrAEgZioJG4E/EEbgigNMGgK8TfCKztMKCxgToNSYFAJPxyyACSYYFlOUw6jdlMaiNfMEETIoDRUyJoCaAKAKAKAKAwMJhcuI5IsOLKIHW4XlC5hSAh6wSffJiTJA3hQE0BgcNwgF97Xo7JZtZWtuXzI7MO8Qh2Op8dZOhMkDdVQNtKA4xNlbiMjaqylSNtCIOo8qAyeHWiMRcQ2GW3aUC1cZ8ykNDMqKfVAMDrEAaCBQGyqgaDQUB1QGBwXBxcuWzh3t27LfRFnzK8qQzqvQxPj656k0BvARQHF+0HVkbZgVPTQiDrQGRwyyefdQ2GW3bAFp2fMrBtXCofVAIjrA0EDSgNqgOLtsOrKdmBB6aHQ0BkcGtHm3Q1h7a2iUtFnzKynVii/VGg8YGgjUUBt0BVibC3EZGEq6lSNpBEH7KAyeD2ZuXVfDtbW0eXaZ3zhrZMnID6okL4/VH1YAG3QFOLwyXVyOJUlSR45SGE+UgUBmcFVi94XLLoEYW0e4/M5iLOUidh16k5tSTQGzQBQGBwXCZzdNyw9mL7tlL5luGcwuxtqTttoPAQBvCgA0BhcHwuZ7wew9pUukqC+Zbp1+ly7ecajY7jQDdFATQGD2ewsg5rD2BbuMERnzg6RzQOhaT5SSdyTQG6BQE0BgdnsJKnPYeyLdxgltnzqdI5gHnJ8pJO5mgN4UBxftB1ZG2YFT00Ig0Bkdn7JZS1yw1kozW0R3zgW5BBUbAExp0yiNIoDboBTi3M5F3lTzMjZI3zQcv20AjhHxAxLK88vVg2Tut3VCqupKwQ5MnwjcwBs0Bk464wcgEjbYnwFAL85vab5mgDnN7TfM0Ac5vab5mgDnN7TfM0Ac5vab5mgDnN7TfM0Ac5vab5mgDnN7TfM0AumIfnOM7RktmMx3LXZP2D5UBdcxRUSzkCQJLRqSFUanckgAdSRQBaxRYSrlhJEhpEglWEg7ggg+YoDrnN7TfM0BRcxD81BnaCtwkSehSP1n50Bfzm9pvmaA8723xt1LNspcuKeaBKuy6ZH0kHar6MU41L81nnek5yhQvF2zrQNdnsXcZsRmuOYugCWYwMiGBJ0EzXl+j5OWHTbu859DjoRjTotJK8M/Tnek1WxsGDcg6CC8GTOURPWDHjBraeeS+KIgFyMxganUwTA+AJ+FAd81/ab5mgI5ze03zNAL4S+5NzvNpcgd46DKmgoDm1xi2wtlb4Iuki3DznKglguusAGfdQDfNb2m+ZoA5r+03zNAIcZ4g1q3zCzwhDGGMkDUjfwFAJ4jtSETEM2Y8gKYR8wuZlDAI2knUA+E+FAaWBvvlMux+kuj1jsLjAfZQHOOxbKbRNxlXO2Y5iBlFq6TPlpPwoBOz2nRhP0o+ja7B37rFGt6N90kHTr0NANcLxzXELhnhjmAJMgFVIG/nQDvOb2m+ZoCOc3tN8zQE85vab5mgDnN7TfM0Ac5vab5mgI5ze03zNATzm9pvmaAOc3tN8zQEc5vab5mgDnN7TfM0AxgLjFxJJ33J8KA1qAxuIfdG+H6hQC9AIYm9dV3IDFVS3lAUEFma4H6ScoyGAdvfQCNri+JJWcKwWFYnWdbeYqFIHeFwqsGNM3URQDSY66baNyjmNzIVyv6mcrniO73e93tPOgFMLxq8622FgkO1vUK8BWNsMZI+qGZs3qkIdqAleM3zAXDMW7mYHMuUFbZJMiTqbqiBqbfQSQBu0AUAtb+7P+TtftXaA44nYS6hRrmSGtsSCAVyutxd9pK70BnrwC0pIW4VADDJplAZ7t2Ms/hkeOVSOpoDYsgABRGgjQADTwA2FAVXfutv8S5+u3QGZjONuhcBF7j5CSRBJBZACWAnKO9JEEjegEe2t0PhrLjZnVuvW256gGtND1anws8z0t9R2rxH+zfrYn8sP9NK8j0b+7R7T6XH/V0Pg+bL8bwlHu81nMgIANIUqXbMB7RBInoAY3M7jzRDE9n0fl5b2isWOY5jl5YtlkJMhgVBDdNfAUBZa4EMsm8JLB+6BGhuOrDWc8N63UKNDFAbqKAIE9dyW666kzQFGDMNdP8Aaf7EoDAwnZlAqKuIDZVypAGhNprd0qA31mK3CPFfOaAaw/BQGRvSS0OW70NnabBYHveNokAQBnGkLBAVwPZ88hEe8gblhGCrKhhbFtnHf1vBv6T3aUBtcXsq9vI/qsyq2sd06HX3daASxdrBXM1x3UghmZs5AhlWwx0O0BV8jB3oB7C4qyCbYuoWLucsicxPMKx4gMPhFAUYzE4a6qlrq5Acx1gMO9bIJ8JaD8utAVXrWDzM7MgIZbpl8oU25AaJhQO95GCaAd4ZZCKyL6qtlHXQKoGvuoDPxPBbri79Pyy5eIUtAJOUmXHeXQiIjXfegOn4ReZ2Y3socycgIIAMKoJaNUkEgCCJG+gDOA4W1tpa4XGTKQQe9omrSxmMpjQQGbfegF14G4CjnmBa5R7pBM6O2YNoTqesGDrQA3BLkj6cwABlyHWHR4MPqpClSPBzqOoF+H4U6szG85zK6hYIC5iCCozHUGdTqZGsAUBRh+B3Eg89iVVgJUwCc8EAP+EJBkHKNooCt+zr9MTcVYIC6wJ50E97vQLg8u4D4ZQGsNwtluBzdZgJ7pkbm4d80HRwDIjuKYECANOgGeH/AHQfH9RoDYoDG4h90b4fqFAL0AUAUAUAUAUAUAUAtb+7P+TtftXaAVx/BxcfPnZTKHQIQApB0BXcwNTP6qArHZ60Do90aBQJU5QFZQBKnox3mgLeH8HS0/MzM1wrlYnY+pML9USsx+Ed6AZu/dbf4lz9dugGaA8z29+42/yo/YuVpoerU+Fnm+lv3ftXiN9m/WxP5Yf6aV5Ho392j2+J9L6Q+rofB82Wcb4EMQH+kZS6Mh0Vl1t3bUwRO1xjvGgrceYRd7OWmJJa5JDA6qJLG6SYCxM3X8ttN5A6v9n7TAiXG+qlQdVuKSBlifpGMxvHnID2AwSWU5duQuZ2111d2uNr+Mx8/GaAjB+td/Kf7EoBQ8GEoRccZGLAaRmLM8kddWjXoBtrIFQ7OoMoW44VWtvlEalORlkx/Yr+c3kQBy/Zq2RaVnYiyoVRCiQptFC8DvMOWPKTMaCANDiS5lUHYuo+ZigFrnZ7DkRlbaCQ7gsNfWM66mfeB4UB3gOH2B30t5Sr3NZOrBirMdYJJBOvjQEX+G2A6k25LkpMn2XcyJ8j9nhQEjgWHiOUIMSCWIMEkSCYJBJg9J0oBnB73Pyh/UtAMUBlYjgVtmZpKlrq3TAHrKqKNYn6s/3j5QBX/N5JkOwPMF5oCjM4KMWMDclf8R8iAJt9n7YVVzv3VRJWFJC5oY5dC5nVj110oDu5wVTZWwCAmbMwKzm3I0J9qG94oBb+bgZWFxz3svqd3L3Cr5eq5rjO5g66AyJBAsbs5bJnPc2gCdhlKnpJYiO8ddPMyAxheDJbucwFie+dTMZmuOYPh3zvOw85A0qAKAZ4f90Hx/UaA2KAqfDoTJAJoBXH2glt3S1zGVSVQGCx6CelATgLQe2jva5bMoLITJUncT1igL/RE9kUApxVeVad7djmuokWwYLa+OvTX4UBfhrCsis1vKSASpM5SRJEjeNqAs9ET2RQCnFl5Vp3t2Oa6jS2DBbUddemu3SgL8Ph1ZVLW8pIBKkzlJGokbxQHYwNuScgkgCfITA+0/OgEuMzatF7WH5zgiLYOUmTBM67e6gHVwqQJQA+HhQE+iJ7IoBHjFvlW2u27HOuKO6gOUmSM2uvTXbpQDdnDqVBNvKSASszB6iRvFAZ/G+F2n5Ia3mXmiVgEaq6yZ1gEg6a/Ca6pNXtrzEKlONSOTNXQniU5AxD2cK1wh7YyAhM3dUtcDQSdCFM+x01qunTjTjkxzIunUnNJSd7Zl0I2LRsMQoKFiA2UMCYIBmAdoI186mQLkw9sgEAEHUEGQR5GgEeNE2ree1hzfaVGQNl0JgmddqAfGFT2RQHKYC2JhR3jJ33gD9QFAJ8ZJtW89rDm+2ZRkDZdDuZM7UA6MInsigJ9ET2RQGfxkG2qG3hueTcVSAQuQa9/Xw/f0oDQ9ET2RQHNvA2xoEA1J+JJJPzJoBDji8tFe1huewcQobKRIKlpPgCR8aA0fRE9kUBymBtiYUamT76AS4sTaFvlYY3s1xVYBsuRTu5neKAf9Et+yKAPRE9kUAhxUm1y+VhjezXFRobLkU7uZ3j/wANAP8AoieyKAPRE9kUAhxUm3y+Xh+bnuKjQ2XIp3c+Mf8AhoB/0RPZFAHoieyKA5u2LaqWKiACT7hqaAzuFcSt3LpQWWRgGMkqdltMfVY9Lqf4vKQNqgCgMzjmAe6E5ZAKvmaSVzJlYG3KgkBjAPgNdSAKAoPBM6srs1uXzqtpzCDKFygldiZYiN2jWNQNkUBm8cwNy6LfLIBV8zAkrnTKwa2SoJhjlB8tdYigKf5GLqQ7Nb7+dVtPoggDKCV1BMsRA1aNhqBsCgM3jGAe61tkKws5lYlQ6nKchIB7sifhEEE0BXZ4RIUuxUqxYKjSqjOrhBmEx3QNANJAgRQGvQGXxfAPce2yFYWcyMxUXAcsKSAdJE/ADYmgOLfBpCF2ZSjFgqOcoBYME7w1UQBsPKIEAa00BidoArG1F20hD6q9zJzBEm1I11gEjy2I0oBXC4iyCl0XLjZQ7omHF29byMQkDIhza6gCI1+qtAaT5711Poytu0xaXEFmiENtQdhLSWA2EAzIAHV7N17i281u7kzZATcFwd0sQTlKZAg0AIy/WnugZeAt2EC23dhbR7rRdsXLcsFPMJe4ADbhmIMQRoCQpFAbPC8Rhsirh7ltkCgqEcMMh2IgmR50BTxbh73Llp0ylUDZ0YlRcBK5Q0A6DVttwBsxIA64dwwoVd3bMFuLkDEoA7hwBIk5QFUHTQba0Bp0Bk8W4fcuXbTrlKqGDozFRcnLkBgGQvebUbwOpIAt4dw4oVZmJYB1yzKgM2YKCRJyiFBMaDYSaA0aAz+M4J7qAI2Vg0zJGkMCJXUTMSNpka0BRheEnPnbuQ0rbttKjQTBZQRJGoXKDJmZMga9AIcbwb3rRS22R8yEPqMsMCxEazlzD4xpNAL4LhbC4LhAthQALVtsy5oIZiWQGdYgROUEyYgDXoDO41gnuqotsFIYNMlZEEFZXUZpiegJO4FAV4HhhV+YxyxOW0jSighQTqo1JE6ADXzJIGrQGdxrAvdVOWQCr5jJK5lhgySNQG0B8BruBQHHD+GlHNxjl1OW0jSiggTEqDJIzGIGu2kkDUoDGx/DLjX+YAj28gU2nZlBeWhzCnUAgDT6xP1RIDfCeHmykF2uMxDMzGZbKqkjwBiY13oB6gIImgOVtgagAfD3fwHyFAd0AUAUAUAUAUBxdvKolmCiCZJA0GpOvgKASPG8N0vIxAUwhzmG9QwkmD0NAC8WUyFt3mILr9xuJqgkwbgUEHYNME7HQwBAx14ju4ZwYU/SPbUSd1ORnIIHlHgaAkNiST3bKDM4BzPdlf6NiMqQZ3WT7zQEeiYhhDYgKcoE2rQWGkEsBca4II0gzvvQFLqnMyPiLpYksFLZAAQSEBtqoICqxAJJ0J6TQHR4PhSAjotwFckXma9mAOaDzSxYhgDJk6CgHLFqyssi2xmJJKhRLdTI3O9AXC8pnvDTfUe/9VASbiggSJOwnf3eNAci8piGBmY1Gsbx40ANfQbso1A1IGu4HvoCjFYaxdDLcS1cB7rBwrAxBgg+cGKAXXAYYkMmVSX5n0blMzdScjDNpuDIoAtcNhQLeIvAZSoOdbu5nNmuqxZhtqYigLGw+IB7t9CJT17WY5R64lHUZjoQYga6HoBBuYoR9HZYd+SLjIdvowFKEGToTmEb60BB4jcE5sNd0CmVa04JPrKO+GOXroPKaA6HFrc5SLqnMyd6zdAldScxXLljZpg/A0BNni+HcgLetElc8B1nLOXNEzlzAifHSgHhQBQBQBQBQBQGPxHirW7pQBYX0aZmTzrrWtIOkROxnbSgFrXa20xQZH75AHqnfkxsTr9KsjybfSQObHabO9si2RacesSMwZmtKmk+rNwA9dD0iQOrfa/DlQ0PlkDMFJAkqATG3rCgNHh3FkvO6oG7nU6T8N/MeVAaFABNAVelJ7a/nCgFMfxvD2cvMuKoY5Q24BiYJHq6TqdNKAdtXVYBlIYHUEGQfcRQHdAFAFAFAUY68Utu4ElVZgJAkgEgSxAHxIHmKA87h8dw4qDdx9q65FsszYoAMyjRhbW5kSTqQoAPWau4vV5r3M5lJay+xjeFKZS7ggZYyHszL+uZmZbSfGKcXq8x7mV8PT5y3oeXtBgumKw/6a3/ABpxerzHuZzjNHnrejscewn3zY/Sp/GnF6vMe5nONUOfHejr+W8L98Wf0qfxpxerzHuZzjmH95Heg/lvC/fFj9Kn8ajwNTmvcOOYf3kd6I/lzC/fNj9Kn8a46c1pT3DjdDnx3ox+J28BfdnbForMhTu3rQ0K3E3IJ2cmCYkKY0qNmON0OfHehdcNgkINvHW0CsWQcyy2Uu7vdMtJJJc6k7hSZ1nh3jVDnx3oGwXDSpQ4xMkg8v0i3lHddCI8CrEGd4AOkg8uhxqhz470Tc4Zw5wQ2KVgxkjnW4Ii6pUxupF15HXTpIMXUitaOrEUXomt6Gcdh8NdZW9LSFVUC57cZe8tzX1szK0SCIyqehmLr0l7S3omqsHoa3luH4fhFZWF8ErlJ79vvFSWUmAIIJPqxOxkaVHjVHnx3oldFl3hmGcMDe0Y3DAa3pzM2eDEnViRJMe7SovGYdfxI70SsyP5Ew2h5h0fmA5k0IYsomNQCdJmo8fwvvY/eXmS4OT1MpvcHw5ck34UhtAyA5me5cJzRIgvoBG2s1LjuH95H7y8zvA1Oa9zH+GNh8Pb5a31IzXHl3SZd2uNtAiWMabRXVi6D9uO9EuL1eY9zGDxbDje/a/SL/GpcZo89b0d4rW5ktzODxzC/fNj9Kn8a6q9J+0t6O8TxHu5bmcntBg/vrD/AKZP+6pcJB60S4jifdy+6/Ij+cWD++sP+mt/91SujvEMV7qX3X5Fd7jmAcENicMwO4N22QfgTXR+z8X7qf3X5CgxXCwxYXcIrFlclbltCWXRWYqRmIGmvTSu2Y4hivdT+6/I74Xi7IvLbw+JW6hR8yc4XyGkEPmZzcjVljUertGpxaK6mGrUlepCSXSmvE364UBQBQGde41ZQsGJXK4tmQfWKhwB490g6eNAcHjliSC5EXOVqCO/myaSNRm6j37UADjliFOeM4VlkEZlYgKyyNRqPhQHacWtG1zgSUlVkK0ksVCwIkzmH/gNAU3O0OGVWZngKAW7rd0ESubTTMNp36UAP2jwyxNwagsNGMqFZ823q5VJB60BdhuN2Lji2j5mM7A9GuKdfDNbcTtp5iQH3QEEESCII8R1oDF/mdw77yw/6JP4UAvi+w2BfLFhLYBk8pVtlvwWYCcvkI6UBtcP4fasJks21Rd4URJ8T4nzNANUAUAUAUAjxv8A4e9+Sufsmuw9dDUfmexsK+lekw1B21UkYag5aqRhqDlqumGoNrtXHoMb0nLVnmEVtWWZNFbVkmTRwayTJHK71lqE46TRwtYKiN9I1sNWGoehSNXDVgqHoUzWw1YKh6NIcubVmTzm+AhiK0QNMDKxVa4GuBlYmtcDZTMrE1qgbIGdc3rXA0rQV1qgSIrVAEVrgD1v/pcP/fH8lc/WlWVfUPE/8g/dV8S8GfX6ynxoUAUAvdwFpvWto0tmMqDLQFDajeABPgBQHDcMsGJs29CCO4uhEFSNOhA+VAdJgLQ0FpANNlHQyvToQCPdQHFzhlkqq8tcqHMFgBZgqO7tsf1eFAV2ODWFBHLUyFHeGbRU5ajX8Ake5j40BceG2ZJ5VuSSSci6k5pJ0/Df89vE0B2mDthswtoG17wUA6lmOvvZj72PjQF9AFAFAFAFAFAFAFAJcaE4e8B/V3P2TXYu0kwfn+32UxygZsLeGw1WNToB750r3+M0ecjHOEnqG07L40ROFuiTAldzqYHjoCfhXViaXORknRqP2Rq32bxgIBw12TJAy6wIkx8R8xUuM0ecjHPC1noixq12excx6PckQYy6wZgx4aH5Gu8ao85GSeCxD9hjKcAxRkCxckaERsd4PhoQfjXHiaNvWRlfo/E39RkDgGKO1i4dxos6jQj56VRLEUn7SC9HYnmMqPAcVlzcl8sTmjSN5naI61nnWhtJr0fieYzm52exYEmxcA0EkRqdB8zpWaU47SS9H4nmM4fs7ixE4e4JMCViTqYHiYB+VZpMlxDEcxkDs7iwwHo9yTJAy6mImB8vnWaab1ElgcQvYY9h+BYoGORcmAYjWOhjw0PyrHOlN6jZTwtZaYs0sNwjESRynkaERt118NKxzw9V6Is3U6M1qZpYTh107W2MEjQTqNCPfNY54OvqgzbTi0aOHw75c2U5YnN0jxnaKxVMBiX7DN1OSQ3dssFkiBpqdtdBrWdejsVf6tmyNWG0TxOEuadw6mB5neB4ner44DE8xmiNemvaRm4nh16Y5bSZgRqY3gfL51qhgsRzGaYYmjzkZt/hGIJgWXmJiNY8Y8K0wwlbms1QxlBe2jOvcCxRkCxcJG4A266+GlaYYeqvZZqjjsMv4iET2dxZmMPcPTRZ1G499aI0qi1F69I4X3iKx2dxZGYYe5l3mNI8Z2rTGEthL9o4T3iIbs7iwJOHuR4xp5a1oih+0cJ7xA/ZvGDfDXROglYk+A860xaO/tHCe8R6X/084RiLGMzXrT2wbbgFhEmVMCp1JxcLJnkem8ZQq4ZRpzTeUnm6mfUqznyoUAUAUAUAUAUAUAUAUAUAUAUAUAUAUAUAUAvxApyrnMbKmRszbZVg5jPkKA84vE+baa4Wu8u24D62cwZbndhRb72oUnXrAzEEUBo4ZWusod7isoW6sG02jBl1It7wT4jwJgwA4cASwfnXJAYDS3scpP1PwRQEjAHMX51ySAp0t7Akj6nmaAi3gCpYi9cljJ0t7wF9jwAoAs4AqCBeualm2t7sSx/o/EmgOBwr6Llc25ky5I+j9WI3yeFAZvFL5Diyz3SGa2qGbYDXZDhZ5XdAADEnfYAnSgOXxRcmWufQMGfvWtCcydwcvviJPTw9YEADXbh5LB+dclQwGlvYxP8AR+QoAHDznL865JUKdLewJI+p5mgC3w8qzML1yWIJ0t7gBR9TwAoAscPKAgXrmrM21vckk/U8aA4XhUW+VzbmXKUj6PaI3yeFAU8VsFLWr3n1UKi8oFmBBRQSgA1A1JiJmgM2/wARDIl3NdNsXMqEcsNzIIEobYhZJEnbcgDWgNLD2GdyWuXFe1K6G2whgraHljy3AOnhBIDI4ec5fnXJIC7W9gSR9TzNAFvh5DMwvXJYgnS30AA+p4CgCxw8pMXrmrFjpb3Jk/UoDlOGQnLF65lgj+j2O+uSgC5w0lMhvXMsAf0fSI+p5UBmXbzvdNoG4xtksDmtqDkCk72dT302kanXSgO+G4wXWs3ZuFHLrbLZAZAObMioCuitGp21AJoD0FAFAFAFAFAFAFAFAFAFAFAFAFAFAFAFAFAFAFAL+g2swblpmBJByiQSSxgxpqSfeT40B1h8LbtzkRUnfKoWffFAXUAUAUAUAUAvdwVpiWa2jEjKSVBJXeCSNRIGnlQEDAWu79Gnc9XuL3dZ7ummuulAM0AUAUAUAUBXfsq4yuoZTuGAIPUaHzoCocPtTPKtzGWcizliMsxtGkeFAWWMOiCEVVG8KAo+QoC2gCgCgCgCgF72BtOIe2jCSYZQRJmTBG5k6+dAdJhUDFwihzuwUAnbdtzsPkKAuoAoAoAoAoAoAoAoAoAoAoAoAoAoAoD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163" name="AutoShape 18" descr="data:image/jpeg;base64,/9j/4AAQSkZJRgABAQAAAQABAAD/2wCEAAkGBxISEhUTEhMVFRUWGBcWGBYXFxkVHRgYHh4aGRUYGBcYHSggGhomGyAaITEiJikrLi4uGiEzODMsNygvMCsBCgoKDg0OGxAQGy0mICYuLS0tLS0uLS0tLS0tLy0vLS0tLS0tLS0tLS0tLS0tLS0tLS0tLS0tLS0tLS0tLS0tLf/AABEIAJUBUgMBEQACEQEDEQH/xAAcAAACAwEBAQEAAAAAAAAAAAAABAEDBQIGBwj/xABLEAACAQIEAwQGAwsKBQUAAAABAhEAAwQSITEFE0EGIlFhFDJScYGRI0KhM1RicnOSk7GywdEVFkNTY4Kio7PCNHSk0vAHJDVEZP/EABoBAQADAQEBAAAAAAAAAAAAAAACAwQBBQb/xABEEQACAQIBBgoGBwcEAwAAAAAAAQIDEQQSITFBUZETFCJSYXGBobHRBTJCU3LBIzNikrLC8BU0Q3OCouEkY7PxBsPS/9oADAMBAAIRAxEAPwD7gTQCy8RskWyLqEXTFshgQ5ie6eunhUcpbS3ganK5L5Ono1ZwTiFom4A6za+6a+ppm73hprTKWfPoOOjUSi2vW0dOrN2lDcbw4t27puoLd0hUadGJ2A89D8jXOEjZO5YsJWc5U8l3jna2IuHELXN5Gdeblz5OuWYn513KV7ayHA1OD4W3Jva+q+w4s8WsOLrLdQiyWFwzohUS2Y9IFcU4u9noOyw1WLinF3la3TfRYqbjuHFj0jmrypjPrvOWIiZzaRE04SNsq+YksJWdXgcnlbO8sxnF7FpUa5cVRcICHfNOoIjpGs7CjnFZ2yNPDVajajHOtPQTjeKWbLIt24qG4YUHqdB8BJAk6SQOorspqOk5Sw9WqnKEb20k47ilmyUW7cVDcMKD1MgfASQJOkkeNJTjF2YpYepVTlCN0tPR+rBj+K2bJQXbiqbhyqD1Og+AkgSdNR40cktLO0sPUqpuCvbOyeI8StWFDXXCgnKNCSTqYAAk6An3AmkpKOk5RoVKzyYK+s7bG2xb5pdRby588jLlic0+EV3KVr6iKpTc+Dtyr2truTgsbbvIHtsGUzBHiDBHkQdIopJq6FSlOlLJmrMow/F7D3WspcBdZlRPQgNB2JBIBjaRMVFTi3ZMnPDVYU1UlHM/no36tp1xLitmwAbrhcxIAgsTAkwqgmANSeldlOMdIo4epWuqavYZs3VZQykFSAQRqCDqCD1FSTvnRVKLi7S0oUs8XsPeaytwG4syuvSMwB2JEiQNRImoqcW7LSWyw1WNNVXHkvX+uoempFIngOKWbxYWriOUMNlMxuPlIInbQ1GM4y0Muq4erSSc4tX0XHDUikzsFxvD3XNu3cDMJ8YMGGysRDgHQ5SYqEakZOyZoqYStShlzjZZu/RfZfpNIVMzinEeIW7CZ7jQJCgQWLMdlVVBLN5ATUZSUdJZSozqyyYLP8ul6g4djrd5BcttmUyNiCCNCCDqpB0IImuqSkroVaU6U8iasznH8Tt2Y5hIzTGhO0Tt76pq4mnS9d2KZSUdIm/abCgEm4QBqSVYADxJiqVj6D19z8jiqJuyFMN23wFxgqXpJ1HccZh1KkrDfCam8XSSu29z8i6pTnCOVJZtfR1jn85MN7Z/Nb+FQ/aFDndz8ijhYjfD+J2708sk5YnQjfbf3VdRxFOrfIZKMlLQO1eSKr+IRFLuyqo1LMQoA8SToK42lnZKEJTkoxV29SEsHx3C3WyW79tmOoAYSR4r7Q91RVSDdky+pg69OOVKDS8OvYaM1MzE0AUAUAUAUAUAUATQBQHl+1XErlproB7voWJuRA+6IUCmd9mNU1ZNXXQ/13nqYChCooyaz8JBdjyn8jypTlphbYP/AA16/H93GWLQ/wADtWW1lFbL/iS8D2XPLqVp+8jHvpSl4pDN9yrcXInv2WO/UNetn7IqTzcJ1eZTFZXE09Ul3qD8yviFqMObUaIOLMoHQoxCx5977aSXJtsyu4UXetwm3gU+m+nwNay844XJ3xRt/wB30NWA92bWrV9Zfpt/aZJR/wBI4fYyu3hbX3ZjLwf/AA1wHa/YwLsPE3r1wP8AMGKrXqvpUe9mup9dFrTGVW39MU1uNY63uWR3TxIgjoR6Mbn7Wvvqds9tWV8jHa1PL18F+e3gI4HDm7h7SNqF4bfT3ElEkfBaillRSfNZoqz4OvKUddaL3Xf5hvjbcy3ec7rw0uPJml5HxtqfhUpq6fwlGFWROEVrrW3Zvmd8eTmnFn2OHqV8mc3XJB/uJ8hSpnyuiPn5DBfR8CttZ37MlfmYdo/pfST1XhzMPIuWbT4oPlXamdy6v14EcFyFSS11fBJfmZq3mz4zCg6gWL90de99CgP5rsPjU27zj1P5GSKyMNVtzors5TtvSfYZlhM2Cw1v6pxK24/At3mIU+UIBUEvo4x6fA1TvHFVZ68hvtlFK/8AczW4GctzGjouIzAeGazac/NiTVlPM5dfyRkxWeFF7YeEpIx+EpltcLfq7NmPibtq5cafewBqqGiD2/NN+JtxDvUxUNS0dGTOMVuTsbKjNxB5H3PDW8vlzLj5/ny1+VWWvU7DC+Tg10zfclb8RHZg5MO6HazdvoPJFdigHkEy12lyY22XGO5dZS5yi+1pX7zIwVkrhuH3joxuo7nxOIV84+Lup+AquKtGD6fH/s21XlV8RSWjJaX9DVu6PebvajENbwt0oSGZRbUjozkW0PwZgatqtqDsefgaaniIKWhZ31JNvuQr6IuHxWECAKptXMPA65Qty2PgFufnGo2UZxtssXKrKth6uVpylLfdPfdbhztTfZMLdyGHYC2h8HuEW0P5zCpVW1B2KsDBTrxUldLO+pZ34CPHcItizYe2sei3LWWOlskWrgnwyMT8KhUWTFNareTLcJUlWqzhN/WKV+v1ovelvPRLV555g2F52NuOdVwyraTyuuM91vfkNsfFqqXKm3s8Wbp/RYWMFpm238KzRW+7a6jrBjlY67bGi37YvgfhoRbunw1U2vtri5NRrU84qfSYWM9cHk9j5S71IR7a72vc/wDtrzPSmmPaeTX1Hh8UovXuUdbdsB3HRnM8tT4gQWI/FrBF5EMpaXo6OkupvgaPCL1pOyexLS106k+sa4hgxdQqdDujDdHHqsPcf4VXCWS/EpoV5Up5W3Stq+fmRw3FG7bViIbVXHg6nK4/OBrtSGTKyGIpcHUcVo0rq0o9j2J3u+5P91ep6K9o7R1nosZiFto1xyFVFLMT0A1Jr1nJRzs0wpyqSUIq7ehGJw7hpxJXE4pZ+tZsNqtpfqsy7G8dyT6uw2k1Rjl8qfYtn+TdWrLDp0KD6JSWmXQvs9GvSzW4hwy1fTJdUMu46FT0ZSNVYdCNaslBSVmZKNapRnlwefx6GtfaZvDcXcs3BhsQxaZ5F4/0oGpR+gugfnASOoFcW4vIl2P9azTWpQqwdeirc6PN6V9l92h6jdBq4wk0AUAUAUBE0BlYztBYRzbUtduje3aU3GH40aJ/eIqt1EnbSzVTwVWcctrJjtlmXZt7LnOFxeLuMJw6Wrf1uZdl48ktgr82opTb0W8RUpYeEWlNylqss292f9psVYZTx3bxe9b/ALS1fsfnmzH6jWevpXU14Hs+inyZdEoy3KfmZGOtjmYj8A4hvniMNc/dVUlnl2+KNlKTyKfTkLdCcTm8JTF/2iYgf9ZcX94o9Eum/idi7TpfZcP+NP5F+NSXdfweL/abZ/fNdks7XxfIjRdoxfTQ/MWYc/c7njjp/wClKfuiu3zp/a/KVyzqUf8Ab/8AamKYYRZtD/8ANwj/AF3qHs9kPEul9ZJ/axH4DX/+xbPjxG59mGcfuq63KXxPwMf8KX8qP40V8BHdUeGDuj/NYVGCzdj8SWKd5J/bX4YldwZsPejrwm3H5t6KN3i/hOweTVhfVWf5Rt9Vx/8Aylpf8q6f313SpdS8GQjyZUP5kn/dHyOLgLelx14dYHzGIo8+U/sr5iHJ4H+bL8g/hDOLwpH3nc+1sPFSXrR6vIzzzYaov9xeEhTC/wDDYT/mz/qXq4vVj1+ZdUf01b4P/k0MDpex/wCMjf5KCfs+ypx9aX61Iy1s9Kh1P8T8zNw+mF4T+Ph/tw9wfvquPqU+zwZsq58Ri10S/wCSJrYb/wCQv/8AL4Yf48RVqX0j6l8zFUf+jh8cvCAhz8ljiZOmS5ePzsW2/fUHK0Z9FzQqanWwy2qP4mvkXcaslMDaH9U2EPuCXLU/YK7JWgui3dYrws8vFSb9pT74yGO0neOGtf1mItmPK2GvH9iu1NS6V3f9FeCzKpPZB/3Wj+YntCIfCXPYxKj89Llofa4pUzOL6Rg88asdsH3NP5B2kOb0a37eJtf4M17/AGClTUun/IwV1wk9kH32j8xrj2E52Gv2ur27ij3lSB9tSqK8WugpwlXg68J7JLxLOFYwXbFq6Nnto/zANdjJOKZHEU3TqyhsbW5iHZPvWDdO9+5dvT+CzHl/5YQfCoUs8b7WaPSHJrcGvZSj2pK/fcOPdy7hb3RbvLY/g3QUH+Zy6VMzjL9Z/wDIwnKp1aW2N11xd/w5Qh213te5/wDbXl+lNMe08utpR4rgneRrv9c7XP7vq2/8AU/GsFbM1HYTxmaSp81W7dffc0KoMpnYb6PEXE6XQLq/jCEuj9hv7xq6XKpp7Mz+RrqfSUIz1x5L72vJdh7fsWdbvuT/AHV6Xor2iujrGuKH0nEJhx9ztZb1/wACZmxbPvYZyPBB0NejNZcsjVpfyPWofQUXWfrSvGP5n8l1vYb61ceeiaHRPiXD0v2zbuAkGCCNCpGqspGzA6g1GUFJWZbQrTozU4ae5rY1sM3hvEntOMPiiM50t3ohb4/Ut0DdOu400FcJtPJnp27TTWoQnHhsOuTrjpcfOOx9j6d0GrjCTQEE0BncU4zasQrS1xvUtIMzv+Ko6eZgDqahKpGOZ6dhooYapWu45orTJ5ku35LO9giOH4jE64lzZtn+gtNDEf2t5df7qQPM1DJnP1sy2ebL+Go4f6lZUudJZv6Yvxd+pGvgsDbsoEtIqINlUBR8hVkYqKtEx1ak6ssqo230jEVIgTQHnu1fB3xPo2SPo8RbuNJj6MTnjxO2lU1qbla2pnoejsXDD8Jl+1BpdbtYzsV2fvG5xFhEXrQFjUeuVl58O+F3quVKV59Og1Qx9JU8NF6YO8uq+buF34BiMuEAQS2YYgZh3M963iH/ABtVddJ1aucFO0Vv33JrHYfKqtt29jNptGUF4p9g2nCLxxV8soFrJf5bSO815bWYRMiCjb+0KnkScnsz95S8XSjQppPlXjdbMjK8cruEhwrFLw5Po5xIum9ysw65kAzbaKQfhUHCpwejPe5dxnDPGtZX0eTk5XUr6OloaxvBbgvWFRM1vJhUdpEIMPc5momTmBgROtSlTd0rbO53KqOMp8FOUnZ3m0tuXHJ7tLL8PgbxxkG2RaS9cxIuSIYtaW0qATMy1wnToPGpJS4Sz0J37iE61Lit1LlOMYW1q0rt7NCW97COzvDry3b4uoVRVa1baQc6tdu3JEdAjINes1yjB3af6zsYzEU5Uqbpu7zNrZaMVZ9qZTwDhN427iXUNuMLbwayQc2QXA1wQT3TmWJ13rlKMmrSWpLxJ4zE0suMqck+W5u2q9rLrVncb7OYG89m+b9vlPeCplJBhVtLbJlTGrZyPKKlSi2nlLT5FWNrU1VhwMspRu79cnLwsus47NYG6Vutftm0WtWcPBIMi2jBnGUnulnaPIedcpRk077EtxLHV6alFUpKSUpTzfaazdiSuT2Yw9/OrXrbJycOmHBJU8xgfpHXKfUOVImNz4V2mpN3ktCsRx1SjktUpXypOWbUrZk769JVgcHfz2rDW2CWL968bsrldDzTaVYM5vpBII0yHxrkYyylG2h6f11k61alkTqqSvKKjk57p5sq+rVmz6yzjFvEJdvi1bZ/SbVtEcRltuM6ObknQBWVvPKRvXZqSk0lpI4eVGVOm5ySyJNta2szVum910XTHeMYBlw9sWVznDtZdV6sqEBlH4RTNHnFSnG0VbVYow1aLrSdR2U1JN9a07zrgaO12/iHQ2+aUVFYQ3LQQCw6SzOY8CKU7tuTRzFSjGnCjF3tdtrRd7OpJdtzL4xg7puYiwtpjbxbWSbg9VVgJiMxnRsirHiWHgarnGV3FLT+ma8PWpKFOrKSTpqStrbveNtueWfqN/jeCN/D3bQMG5bZQfBiO6fgYq+cbxaPOwtVUq0Kj0Jpsy+HNexF+3du2ntLZtkZXiTeeA+WN1VQQG65zG1VwypSTkrWNVbgqNKVOElJyerVFaL9Lvo1WNHtFgmu4d1txzBle3O3MRg9ufLMBU6kcqNkUYOrGlWUp+rnT6mrPuYjg2uYnEW7rWntW7KNAuAAtdeA0CdkUEZtjn0moRbnK9rJeP8AguqKFChKmpKUpPVqivN2dtVs+k3oq4888nlxNqzcwVu28lnS1eAHLWy5JDFp7rWwSuXc5VjQ6Z+UlwaXb0HsXoVKscTOS1OUdbkloXxNXvqu9h6nCYZbaIiCFRVUDwAED7KvSskjypzc5OctLd32lHGcCL9m5aJjMIDD6rbqw8w0H4VyccqLRZh63A1Y1Nj7ta7UeG7WXcViEt2fR7qXSGS64UlEHdDOjj1pE5QNdRMQa83FJycZNPk9F8/YWVKNGnU4VSyorOkvWexNaraym1w91UKtpwFAAGRtANANq8l06snfJe5+R5UsqTbek79Du/1b/mN/CucDV5r3PyI2YlxPhV5wrW7bi5bbMkqwB6MpMaBlJHloelW04TV1KLs82h+RooTyW4zXJkrPo6ew1+zOPxAFxbeEvC62QDmobaIe9Ja4dGA8EzE16OCpzpZWbT+s5soYSnFt1KiUejPJ9S87HruCcN5CFS2d2YvcuEQXc7mOg2AHQADpXpU4ZK6TuJr8NO6VksyWxL9Xe15zRqZnCgAigFcfgbd5DbuKHU7g/YR4EdCNRXHFSVmTpVZ0pZdN2ZlphcZh9LVxcRb6JfJVx4AX1BzD8ZSfOq8mcdDuunzNbq4atnqRcJbYq6+7mt2O3QW/ypitvQnnx51nL882b/DXVKfN70R4Chp4ZbpX8Ld5W9vHXtGa1hk/s/prnwd1CL+a1c+kexePkSUsJTzpOb6eTHcrt70O8L4PZsSUXvt69xiXdz4s7an3bDpUo04x0FFfFVa1lN5loSzJdS0D4FTKCaAKAKAiKAIoAigCKAIoAigCKAIoAigCKAIoAigCKAIoAigCKAIoCYoAigCgCKAKAiKAmgCgIigMrj/HrWDTNcDmdgiE/NvVX4kUBl8P7cWHQM6X1JnurYv3QBJA7628p01091AOWO1uGdlQLiJYhROGvqJJgSxtwB5nSgGU47bJgq66uASA2Ypc5RCqhLE5tRptrpQEfzjwvei6O6FJgMfWAZIgd6VIOk0BFvtFZy3GbMgtlpJUkMoMZ1KzmX3bTrFAX/y3h5Yc1AUDMwJiApYOTPhlb4CdqA4xHHLK2hdBLKzhFCqxJbNlICxOmp26UBB7QYaJ5giAQYaGByQVMQ3rptPrCgIudosKASbqwuWYDGMyl1mB1UEj3GgC72iwq5s11QELKx10ZRcLCY1I5dz80jegLLvG8OubNcAyzJMiINwGTHjaufm+YkAs8assyrnGZyQo11jqdNJ8/CgNGgCgCgCgCgCgCgCgCgCgCgCgCgCgCgCgCgCgCgCgCgCgCgCgCgCgCgCgCgCgIZQRBEg9KAqwuFS0uS2oRQSQqiAJMmANBrJoC6gFH4baO6DckESCCWzkgjUHNrIoDheEWBtbA2iJXLAAGWPV0CjSNhQE3uE2H0a2p9b/ABatt49fGaAh+EWDvbUjvaHUHNmLSNjOZt/aPjQE4vhdq4gRwSFYMDmOYEGZDTPiN9iRQFdrgdhc0INSCOmWMkBI9QDIm0eqPAUBZd4TYaS1sEnc6idMupH4Mj3EjqaAluFWSCDbUglmjpLBg5A2Eh3mN8x8aAqbglgvnKAmSSDJBbMXDZTpmDFyCNi7HrQFmF4Xbt6qDILGZjQmcukAqOgO3voB2gCgCgCgCgIJoDNHHrGTPLZDs2VgCYkqCRv5eII3BFAOYHGJeTPbOZSWAMEaqSp38waAuNAZg49YKZ8xyGYbKwBIElQSPWGuniCNwRQDuDxS3VDpMGYkRsSDQHWKxC20Z2nKoLEgTAGpMDyoBK7xyyozMWCnUHK0MJgldO8NtuhBEg0A5hcQtxcy7SRrpqCQR8xQFrGBNAZZ7QYfJzMx5ZmHytBgSwBjUgTI/Bb2TAGjh7wdVddmAYdNCJGh2oAxN8IrO0woLGBOg1Og30oBG5xyyozEsFPqtlaG1C90x3pYgCN5BEjWgH7VwMoZTIIBB8QdQaAjEXgis7TCgsYE6DU6DegEL3HbCLmZiF1IYq0MAYJUx3tYiN5BEigNG24YAjYgEe47UBxir620Z20VQWJ3gDc/AUAjc49YUAksAwlTlPfG0rp3htt7S+0JA06AoxmKS0udzCyoJ8MxCifASRrQCd3jtlYzZ1JiAyMCQQzAwRporHX2Y30oDSVpEigJoDMPHbMM0tlQlWbK0K4kFCY9aRHvIHUSA/YvB1V12YBh00IkaGgLKAzf5bswWlgoOUtlaA3sEx63SPEgbmKAfsXQ6hl1DAEHyOooDomgMs9ocOE5hYi3r3yrAEgSVBjVtxHiCu4IoDTRpEjrrQEk0BmDj1jJnBbIZhsrAEgZioJG4E/EEbgigNMGgK8TfCKztMKCxgToNSYFAJPxyyACSYYFlOUw6jdlMaiNfMEETIoDRUyJoCaAKAKAKAKAwMJhcuI5IsOLKIHW4XlC5hSAh6wSffJiTJA3hQE0BgcNwgF97Xo7JZtZWtuXzI7MO8Qh2Op8dZOhMkDdVQNtKA4xNlbiMjaqylSNtCIOo8qAyeHWiMRcQ2GW3aUC1cZ8ykNDMqKfVAMDrEAaCBQGyqgaDQUB1QGBwXBxcuWzh3t27LfRFnzK8qQzqvQxPj656k0BvARQHF+0HVkbZgVPTQiDrQGRwyyefdQ2GW3bAFp2fMrBtXCofVAIjrA0EDSgNqgOLtsOrKdmBB6aHQ0BkcGtHm3Q1h7a2iUtFnzKynVii/VGg8YGgjUUBt0BVibC3EZGEq6lSNpBEH7KAyeD2ZuXVfDtbW0eXaZ3zhrZMnID6okL4/VH1YAG3QFOLwyXVyOJUlSR45SGE+UgUBmcFVi94XLLoEYW0e4/M5iLOUidh16k5tSTQGzQBQGBwXCZzdNyw9mL7tlL5luGcwuxtqTttoPAQBvCgA0BhcHwuZ7wew9pUukqC+Zbp1+ly7ecajY7jQDdFATQGD2ewsg5rD2BbuMERnzg6RzQOhaT5SSdyTQG6BQE0BgdnsJKnPYeyLdxgltnzqdI5gHnJ8pJO5mgN4UBxftB1ZG2YFT00Ig0Bkdn7JZS1yw1kozW0R3zgW5BBUbAExp0yiNIoDboBTi3M5F3lTzMjZI3zQcv20AjhHxAxLK88vVg2Tut3VCqupKwQ5MnwjcwBs0Bk464wcgEjbYnwFAL85vab5mgDnN7TfM0Ac5vab5mgDnN7TfM0Ac5vab5mgDnN7TfM0Ac5vab5mgDnN7TfM0AumIfnOM7RktmMx3LXZP2D5UBdcxRUSzkCQJLRqSFUanckgAdSRQBaxRYSrlhJEhpEglWEg7ggg+YoDrnN7TfM0BRcxD81BnaCtwkSehSP1n50Bfzm9pvmaA8723xt1LNspcuKeaBKuy6ZH0kHar6MU41L81nnek5yhQvF2zrQNdnsXcZsRmuOYugCWYwMiGBJ0EzXl+j5OWHTbu859DjoRjTotJK8M/Tnek1WxsGDcg6CC8GTOURPWDHjBraeeS+KIgFyMxganUwTA+AJ+FAd81/ab5mgI5ze03zNAL4S+5NzvNpcgd46DKmgoDm1xi2wtlb4Iuki3DznKglguusAGfdQDfNb2m+ZoA5r+03zNAIcZ4g1q3zCzwhDGGMkDUjfwFAJ4jtSETEM2Y8gKYR8wuZlDAI2knUA+E+FAaWBvvlMux+kuj1jsLjAfZQHOOxbKbRNxlXO2Y5iBlFq6TPlpPwoBOz2nRhP0o+ja7B37rFGt6N90kHTr0NANcLxzXELhnhjmAJMgFVIG/nQDvOb2m+ZoCOc3tN8zQE85vab5mgDnN7TfM0Ac5vab5mgI5ze03zNATzm9pvmaAOc3tN8zQEc5vab5mgDnN7TfM0AxgLjFxJJ33J8KA1qAxuIfdG+H6hQC9AIYm9dV3IDFVS3lAUEFma4H6ScoyGAdvfQCNri+JJWcKwWFYnWdbeYqFIHeFwqsGNM3URQDSY66baNyjmNzIVyv6mcrniO73e93tPOgFMLxq8622FgkO1vUK8BWNsMZI+qGZs3qkIdqAleM3zAXDMW7mYHMuUFbZJMiTqbqiBqbfQSQBu0AUAtb+7P+TtftXaA44nYS6hRrmSGtsSCAVyutxd9pK70BnrwC0pIW4VADDJplAZ7t2Ms/hkeOVSOpoDYsgABRGgjQADTwA2FAVXfutv8S5+u3QGZjONuhcBF7j5CSRBJBZACWAnKO9JEEjegEe2t0PhrLjZnVuvW256gGtND1anws8z0t9R2rxH+zfrYn8sP9NK8j0b+7R7T6XH/V0Pg+bL8bwlHu81nMgIANIUqXbMB7RBInoAY3M7jzRDE9n0fl5b2isWOY5jl5YtlkJMhgVBDdNfAUBZa4EMsm8JLB+6BGhuOrDWc8N63UKNDFAbqKAIE9dyW666kzQFGDMNdP8Aaf7EoDAwnZlAqKuIDZVypAGhNprd0qA31mK3CPFfOaAaw/BQGRvSS0OW70NnabBYHveNokAQBnGkLBAVwPZ88hEe8gblhGCrKhhbFtnHf1vBv6T3aUBtcXsq9vI/qsyq2sd06HX3daASxdrBXM1x3UghmZs5AhlWwx0O0BV8jB3oB7C4qyCbYuoWLucsicxPMKx4gMPhFAUYzE4a6qlrq5Acx1gMO9bIJ8JaD8utAVXrWDzM7MgIZbpl8oU25AaJhQO95GCaAd4ZZCKyL6qtlHXQKoGvuoDPxPBbri79Pyy5eIUtAJOUmXHeXQiIjXfegOn4ReZ2Y3socycgIIAMKoJaNUkEgCCJG+gDOA4W1tpa4XGTKQQe9omrSxmMpjQQGbfegF14G4CjnmBa5R7pBM6O2YNoTqesGDrQA3BLkj6cwABlyHWHR4MPqpClSPBzqOoF+H4U6szG85zK6hYIC5iCCozHUGdTqZGsAUBRh+B3Eg89iVVgJUwCc8EAP+EJBkHKNooCt+zr9MTcVYIC6wJ50E97vQLg8u4D4ZQGsNwtluBzdZgJ7pkbm4d80HRwDIjuKYECANOgGeH/AHQfH9RoDYoDG4h90b4fqFAL0AUAUAUAUAUAUAUAtb+7P+TtftXaAVx/BxcfPnZTKHQIQApB0BXcwNTP6qArHZ60Do90aBQJU5QFZQBKnox3mgLeH8HS0/MzM1wrlYnY+pML9USsx+Ed6AZu/dbf4lz9dugGaA8z29+42/yo/YuVpoerU+Fnm+lv3ftXiN9m/WxP5Yf6aV5Ho392j2+J9L6Q+rofB82Wcb4EMQH+kZS6Mh0Vl1t3bUwRO1xjvGgrceYRd7OWmJJa5JDA6qJLG6SYCxM3X8ttN5A6v9n7TAiXG+qlQdVuKSBlifpGMxvHnID2AwSWU5duQuZ2111d2uNr+Mx8/GaAjB+td/Kf7EoBQ8GEoRccZGLAaRmLM8kddWjXoBtrIFQ7OoMoW44VWtvlEalORlkx/Yr+c3kQBy/Zq2RaVnYiyoVRCiQptFC8DvMOWPKTMaCANDiS5lUHYuo+ZigFrnZ7DkRlbaCQ7gsNfWM66mfeB4UB3gOH2B30t5Sr3NZOrBirMdYJJBOvjQEX+G2A6k25LkpMn2XcyJ8j9nhQEjgWHiOUIMSCWIMEkSCYJBJg9J0oBnB73Pyh/UtAMUBlYjgVtmZpKlrq3TAHrKqKNYn6s/3j5QBX/N5JkOwPMF5oCjM4KMWMDclf8R8iAJt9n7YVVzv3VRJWFJC5oY5dC5nVj110oDu5wVTZWwCAmbMwKzm3I0J9qG94oBb+bgZWFxz3svqd3L3Cr5eq5rjO5g66AyJBAsbs5bJnPc2gCdhlKnpJYiO8ddPMyAxheDJbucwFie+dTMZmuOYPh3zvOw85A0qAKAZ4f90Hx/UaA2KAqfDoTJAJoBXH2glt3S1zGVSVQGCx6CelATgLQe2jva5bMoLITJUncT1igL/RE9kUApxVeVad7djmuokWwYLa+OvTX4UBfhrCsis1vKSASpM5SRJEjeNqAs9ET2RQCnFl5Vp3t2Oa6jS2DBbUddemu3SgL8Ph1ZVLW8pIBKkzlJGokbxQHYwNuScgkgCfITA+0/OgEuMzatF7WH5zgiLYOUmTBM67e6gHVwqQJQA+HhQE+iJ7IoBHjFvlW2u27HOuKO6gOUmSM2uvTXbpQDdnDqVBNvKSASszB6iRvFAZ/G+F2n5Ia3mXmiVgEaq6yZ1gEg6a/Ca6pNXtrzEKlONSOTNXQniU5AxD2cK1wh7YyAhM3dUtcDQSdCFM+x01qunTjTjkxzIunUnNJSd7Zl0I2LRsMQoKFiA2UMCYIBmAdoI186mQLkw9sgEAEHUEGQR5GgEeNE2ree1hzfaVGQNl0JgmddqAfGFT2RQHKYC2JhR3jJ33gD9QFAJ8ZJtW89rDm+2ZRkDZdDuZM7UA6MInsigJ9ET2RQGfxkG2qG3hueTcVSAQuQa9/Xw/f0oDQ9ET2RQHNvA2xoEA1J+JJJPzJoBDji8tFe1huewcQobKRIKlpPgCR8aA0fRE9kUBymBtiYUamT76AS4sTaFvlYY3s1xVYBsuRTu5neKAf9Et+yKAPRE9kUAhxUm1y+VhjezXFRobLkU7uZ3j/wANAP8AoieyKAPRE9kUAhxUm3y+Xh+bnuKjQ2XIp3c+Mf8AhoB/0RPZFAHoieyKA5u2LaqWKiACT7hqaAzuFcSt3LpQWWRgGMkqdltMfVY9Lqf4vKQNqgCgMzjmAe6E5ZAKvmaSVzJlYG3KgkBjAPgNdSAKAoPBM6srs1uXzqtpzCDKFygldiZYiN2jWNQNkUBm8cwNy6LfLIBV8zAkrnTKwa2SoJhjlB8tdYigKf5GLqQ7Nb7+dVtPoggDKCV1BMsRA1aNhqBsCgM3jGAe61tkKws5lYlQ6nKchIB7sifhEEE0BXZ4RIUuxUqxYKjSqjOrhBmEx3QNANJAgRQGvQGXxfAPce2yFYWcyMxUXAcsKSAdJE/ADYmgOLfBpCF2ZSjFgqOcoBYME7w1UQBsPKIEAa00BidoArG1F20hD6q9zJzBEm1I11gEjy2I0oBXC4iyCl0XLjZQ7omHF29byMQkDIhza6gCI1+qtAaT5711Poytu0xaXEFmiENtQdhLSWA2EAzIAHV7N17i281u7kzZATcFwd0sQTlKZAg0AIy/WnugZeAt2EC23dhbR7rRdsXLcsFPMJe4ADbhmIMQRoCQpFAbPC8Rhsirh7ltkCgqEcMMh2IgmR50BTxbh73Llp0ylUDZ0YlRcBK5Q0A6DVttwBsxIA64dwwoVd3bMFuLkDEoA7hwBIk5QFUHTQba0Bp0Bk8W4fcuXbTrlKqGDozFRcnLkBgGQvebUbwOpIAt4dw4oVZmJYB1yzKgM2YKCRJyiFBMaDYSaA0aAz+M4J7qAI2Vg0zJGkMCJXUTMSNpka0BRheEnPnbuQ0rbttKjQTBZQRJGoXKDJmZMga9AIcbwb3rRS22R8yEPqMsMCxEazlzD4xpNAL4LhbC4LhAthQALVtsy5oIZiWQGdYgROUEyYgDXoDO41gnuqotsFIYNMlZEEFZXUZpiegJO4FAV4HhhV+YxyxOW0jSighQTqo1JE6ADXzJIGrQGdxrAvdVOWQCr5jJK5lhgySNQG0B8BruBQHHD+GlHNxjl1OW0jSiggTEqDJIzGIGu2kkDUoDGx/DLjX+YAj28gU2nZlBeWhzCnUAgDT6xP1RIDfCeHmykF2uMxDMzGZbKqkjwBiY13oB6gIImgOVtgagAfD3fwHyFAd0AUAUAUAUAUBxdvKolmCiCZJA0GpOvgKASPG8N0vIxAUwhzmG9QwkmD0NAC8WUyFt3mILr9xuJqgkwbgUEHYNME7HQwBAx14ju4ZwYU/SPbUSd1ORnIIHlHgaAkNiST3bKDM4BzPdlf6NiMqQZ3WT7zQEeiYhhDYgKcoE2rQWGkEsBca4II0gzvvQFLqnMyPiLpYksFLZAAQSEBtqoICqxAJJ0J6TQHR4PhSAjotwFckXma9mAOaDzSxYhgDJk6CgHLFqyssi2xmJJKhRLdTI3O9AXC8pnvDTfUe/9VASbiggSJOwnf3eNAci8piGBmY1Gsbx40ANfQbso1A1IGu4HvoCjFYaxdDLcS1cB7rBwrAxBgg+cGKAXXAYYkMmVSX5n0blMzdScjDNpuDIoAtcNhQLeIvAZSoOdbu5nNmuqxZhtqYigLGw+IB7t9CJT17WY5R64lHUZjoQYga6HoBBuYoR9HZYd+SLjIdvowFKEGToTmEb60BB4jcE5sNd0CmVa04JPrKO+GOXroPKaA6HFrc5SLqnMyd6zdAldScxXLljZpg/A0BNni+HcgLetElc8B1nLOXNEzlzAifHSgHhQBQBQBQBQBQGPxHirW7pQBYX0aZmTzrrWtIOkROxnbSgFrXa20xQZH75AHqnfkxsTr9KsjybfSQObHabO9si2RacesSMwZmtKmk+rNwA9dD0iQOrfa/DlQ0PlkDMFJAkqATG3rCgNHh3FkvO6oG7nU6T8N/MeVAaFABNAVelJ7a/nCgFMfxvD2cvMuKoY5Q24BiYJHq6TqdNKAdtXVYBlIYHUEGQfcRQHdAFAFAFAUY68Utu4ElVZgJAkgEgSxAHxIHmKA87h8dw4qDdx9q65FsszYoAMyjRhbW5kSTqQoAPWau4vV5r3M5lJay+xjeFKZS7ggZYyHszL+uZmZbSfGKcXq8x7mV8PT5y3oeXtBgumKw/6a3/ABpxerzHuZzjNHnrejscewn3zY/Sp/GnF6vMe5nONUOfHejr+W8L98Wf0qfxpxerzHuZzjmH95Heg/lvC/fFj9Kn8ajwNTmvcOOYf3kd6I/lzC/fNj9Kn8a46c1pT3DjdDnx3ox+J28BfdnbForMhTu3rQ0K3E3IJ2cmCYkKY0qNmON0OfHehdcNgkINvHW0CsWQcyy2Uu7vdMtJJJc6k7hSZ1nh3jVDnx3oGwXDSpQ4xMkg8v0i3lHddCI8CrEGd4AOkg8uhxqhz470Tc4Zw5wQ2KVgxkjnW4Ii6pUxupF15HXTpIMXUitaOrEUXomt6Gcdh8NdZW9LSFVUC57cZe8tzX1szK0SCIyqehmLr0l7S3omqsHoa3luH4fhFZWF8ErlJ79vvFSWUmAIIJPqxOxkaVHjVHnx3oldFl3hmGcMDe0Y3DAa3pzM2eDEnViRJMe7SovGYdfxI70SsyP5Ew2h5h0fmA5k0IYsomNQCdJmo8fwvvY/eXmS4OT1MpvcHw5ck34UhtAyA5me5cJzRIgvoBG2s1LjuH95H7y8zvA1Oa9zH+GNh8Pb5a31IzXHl3SZd2uNtAiWMabRXVi6D9uO9EuL1eY9zGDxbDje/a/SL/GpcZo89b0d4rW5ktzODxzC/fNj9Kn8a6q9J+0t6O8TxHu5bmcntBg/vrD/AKZP+6pcJB60S4jifdy+6/Ij+cWD++sP+mt/91SujvEMV7qX3X5Fd7jmAcENicMwO4N22QfgTXR+z8X7qf3X5CgxXCwxYXcIrFlclbltCWXRWYqRmIGmvTSu2Y4hivdT+6/I74Xi7IvLbw+JW6hR8yc4XyGkEPmZzcjVljUertGpxaK6mGrUlepCSXSmvE364UBQBQGde41ZQsGJXK4tmQfWKhwB490g6eNAcHjliSC5EXOVqCO/myaSNRm6j37UADjliFOeM4VlkEZlYgKyyNRqPhQHacWtG1zgSUlVkK0ksVCwIkzmH/gNAU3O0OGVWZngKAW7rd0ESubTTMNp36UAP2jwyxNwagsNGMqFZ823q5VJB60BdhuN2Lji2j5mM7A9GuKdfDNbcTtp5iQH3QEEESCII8R1oDF/mdw77yw/6JP4UAvi+w2BfLFhLYBk8pVtlvwWYCcvkI6UBtcP4fasJks21Rd4URJ8T4nzNANUAUAUAUAjxv8A4e9+Sufsmuw9dDUfmexsK+lekw1B21UkYag5aqRhqDlqumGoNrtXHoMb0nLVnmEVtWWZNFbVkmTRwayTJHK71lqE46TRwtYKiN9I1sNWGoehSNXDVgqHoUzWw1YKh6NIcubVmTzm+AhiK0QNMDKxVa4GuBlYmtcDZTMrE1qgbIGdc3rXA0rQV1qgSIrVAEVrgD1v/pcP/fH8lc/WlWVfUPE/8g/dV8S8GfX6ynxoUAUAvdwFpvWto0tmMqDLQFDajeABPgBQHDcMsGJs29CCO4uhEFSNOhA+VAdJgLQ0FpANNlHQyvToQCPdQHFzhlkqq8tcqHMFgBZgqO7tsf1eFAV2ODWFBHLUyFHeGbRU5ajX8Ake5j40BceG2ZJ5VuSSSci6k5pJ0/Df89vE0B2mDthswtoG17wUA6lmOvvZj72PjQF9AFAFAFAFAFAFAFAJcaE4e8B/V3P2TXYu0kwfn+32UxygZsLeGw1WNToB750r3+M0ecjHOEnqG07L40ROFuiTAldzqYHjoCfhXViaXORknRqP2Rq32bxgIBw12TJAy6wIkx8R8xUuM0ecjHPC1noixq12excx6PckQYy6wZgx4aH5Gu8ao85GSeCxD9hjKcAxRkCxckaERsd4PhoQfjXHiaNvWRlfo/E39RkDgGKO1i4dxos6jQj56VRLEUn7SC9HYnmMqPAcVlzcl8sTmjSN5naI61nnWhtJr0fieYzm52exYEmxcA0EkRqdB8zpWaU47SS9H4nmM4fs7ixE4e4JMCViTqYHiYB+VZpMlxDEcxkDs7iwwHo9yTJAy6mImB8vnWaab1ElgcQvYY9h+BYoGORcmAYjWOhjw0PyrHOlN6jZTwtZaYs0sNwjESRynkaERt118NKxzw9V6Is3U6M1qZpYTh107W2MEjQTqNCPfNY54OvqgzbTi0aOHw75c2U5YnN0jxnaKxVMBiX7DN1OSQ3dssFkiBpqdtdBrWdejsVf6tmyNWG0TxOEuadw6mB5neB4ner44DE8xmiNemvaRm4nh16Y5bSZgRqY3gfL51qhgsRzGaYYmjzkZt/hGIJgWXmJiNY8Y8K0wwlbms1QxlBe2jOvcCxRkCxcJG4A266+GlaYYeqvZZqjjsMv4iET2dxZmMPcPTRZ1G499aI0qi1F69I4X3iKx2dxZGYYe5l3mNI8Z2rTGEthL9o4T3iIbs7iwJOHuR4xp5a1oih+0cJ7xA/ZvGDfDXROglYk+A860xaO/tHCe8R6X/084RiLGMzXrT2wbbgFhEmVMCp1JxcLJnkem8ZQq4ZRpzTeUnm6mfUqznyoUAUAUAUAUAUAUAUAUAUAUAUAUAUAUAUAUAvxApyrnMbKmRszbZVg5jPkKA84vE+baa4Wu8u24D62cwZbndhRb72oUnXrAzEEUBo4ZWusod7isoW6sG02jBl1It7wT4jwJgwA4cASwfnXJAYDS3scpP1PwRQEjAHMX51ySAp0t7Akj6nmaAi3gCpYi9cljJ0t7wF9jwAoAs4AqCBeualm2t7sSx/o/EmgOBwr6Llc25ky5I+j9WI3yeFAZvFL5Diyz3SGa2qGbYDXZDhZ5XdAADEnfYAnSgOXxRcmWufQMGfvWtCcydwcvviJPTw9YEADXbh5LB+dclQwGlvYxP8AR+QoAHDznL865JUKdLewJI+p5mgC3w8qzML1yWIJ0t7gBR9TwAoAscPKAgXrmrM21vckk/U8aA4XhUW+VzbmXKUj6PaI3yeFAU8VsFLWr3n1UKi8oFmBBRQSgA1A1JiJmgM2/wARDIl3NdNsXMqEcsNzIIEobYhZJEnbcgDWgNLD2GdyWuXFe1K6G2whgraHljy3AOnhBIDI4ec5fnXJIC7W9gSR9TzNAFvh5DMwvXJYgnS30AA+p4CgCxw8pMXrmrFjpb3Jk/UoDlOGQnLF65lgj+j2O+uSgC5w0lMhvXMsAf0fSI+p5UBmXbzvdNoG4xtksDmtqDkCk72dT302kanXSgO+G4wXWs3ZuFHLrbLZAZAObMioCuitGp21AJoD0FAFAFAFAFAFAFAFAFAFAFAFAFAFAFAFAFAFAFAL+g2swblpmBJByiQSSxgxpqSfeT40B1h8LbtzkRUnfKoWffFAXUAUAUAUAUAvdwVpiWa2jEjKSVBJXeCSNRIGnlQEDAWu79Gnc9XuL3dZ7ummuulAM0AUAUAUAUBXfsq4yuoZTuGAIPUaHzoCocPtTPKtzGWcizliMsxtGkeFAWWMOiCEVVG8KAo+QoC2gCgCgCgCgF72BtOIe2jCSYZQRJmTBG5k6+dAdJhUDFwihzuwUAnbdtzsPkKAuoAoAoAoAoAoAoAoAoAoAoAoAoAoAoD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164" name="AutoShape 20" descr="data:image/jpeg;base64,/9j/4AAQSkZJRgABAQAAAQABAAD/2wCEAAkGBxISEhUTEhMVFRUWGBcWGBYXFxkVHRgYHh4aGRUYGBcYHSggGhomGyAaITEiJikrLi4uGiEzODMsNygvMCsBCgoKDg0OGxAQGy0mICYuLS0tLS0uLS0tLS0tLy0vLS0tLS0tLS0tLS0tLS0tLS0tLS0tLS0tLS0tLS0tLS0tLf/AABEIAJUBUgMBEQACEQEDEQH/xAAcAAACAwEBAQEAAAAAAAAAAAAABAEDBQIGBwj/xABLEAACAQIEAwQGAwsKBQUAAAABAhEAAwQSITEFE0EGIlFhFDJScYGRI0KhM1RicnOSk7GywdEVFkNTY4Kio7PCNHSk0vAHJDVEZP/EABoBAQADAQEBAAAAAAAAAAAAAAACAwQBBQb/xABEEQACAQIBBgoGBwcEAwAAAAAAAQIDEQQSITFBUZETFCJSYXGBobHRBTJCU3LBIzNikrLC8BU0Q3OCouEkY7PxBsPS/9oADAMBAAIRAxEAPwD7gTQCy8RskWyLqEXTFshgQ5ie6eunhUcpbS3ganK5L5Ono1ZwTiFom4A6za+6a+ppm73hprTKWfPoOOjUSi2vW0dOrN2lDcbw4t27puoLd0hUadGJ2A89D8jXOEjZO5YsJWc5U8l3jna2IuHELXN5Gdeblz5OuWYn513KV7ayHA1OD4W3Jva+q+w4s8WsOLrLdQiyWFwzohUS2Y9IFcU4u9noOyw1WLinF3la3TfRYqbjuHFj0jmrypjPrvOWIiZzaRE04SNsq+YksJWdXgcnlbO8sxnF7FpUa5cVRcICHfNOoIjpGs7CjnFZ2yNPDVajajHOtPQTjeKWbLIt24qG4YUHqdB8BJAk6SQOorspqOk5Sw9WqnKEb20k47ilmyUW7cVDcMKD1MgfASQJOkkeNJTjF2YpYepVTlCN0tPR+rBj+K2bJQXbiqbhyqD1Og+AkgSdNR40cktLO0sPUqpuCvbOyeI8StWFDXXCgnKNCSTqYAAk6An3AmkpKOk5RoVKzyYK+s7bG2xb5pdRby588jLlic0+EV3KVr6iKpTc+Dtyr2truTgsbbvIHtsGUzBHiDBHkQdIopJq6FSlOlLJmrMow/F7D3WspcBdZlRPQgNB2JBIBjaRMVFTi3ZMnPDVYU1UlHM/no36tp1xLitmwAbrhcxIAgsTAkwqgmANSeldlOMdIo4epWuqavYZs3VZQykFSAQRqCDqCD1FSTvnRVKLi7S0oUs8XsPeaytwG4syuvSMwB2JEiQNRImoqcW7LSWyw1WNNVXHkvX+uoempFIngOKWbxYWriOUMNlMxuPlIInbQ1GM4y0Muq4erSSc4tX0XHDUikzsFxvD3XNu3cDMJ8YMGGysRDgHQ5SYqEakZOyZoqYStShlzjZZu/RfZfpNIVMzinEeIW7CZ7jQJCgQWLMdlVVBLN5ATUZSUdJZSozqyyYLP8ul6g4djrd5BcttmUyNiCCNCCDqpB0IImuqSkroVaU6U8iasznH8Tt2Y5hIzTGhO0Tt76pq4mnS9d2KZSUdIm/abCgEm4QBqSVYADxJiqVj6D19z8jiqJuyFMN23wFxgqXpJ1HccZh1KkrDfCam8XSSu29z8i6pTnCOVJZtfR1jn85MN7Z/Nb+FQ/aFDndz8ijhYjfD+J2708sk5YnQjfbf3VdRxFOrfIZKMlLQO1eSKr+IRFLuyqo1LMQoA8SToK42lnZKEJTkoxV29SEsHx3C3WyW79tmOoAYSR4r7Q91RVSDdky+pg69OOVKDS8OvYaM1MzE0AUAUAUAUAUAUATQBQHl+1XErlproB7voWJuRA+6IUCmd9mNU1ZNXXQ/13nqYChCooyaz8JBdjyn8jypTlphbYP/AA16/H93GWLQ/wADtWW1lFbL/iS8D2XPLqVp+8jHvpSl4pDN9yrcXInv2WO/UNetn7IqTzcJ1eZTFZXE09Ul3qD8yviFqMObUaIOLMoHQoxCx5977aSXJtsyu4UXetwm3gU+m+nwNay844XJ3xRt/wB30NWA92bWrV9Zfpt/aZJR/wBI4fYyu3hbX3ZjLwf/AA1wHa/YwLsPE3r1wP8AMGKrXqvpUe9mup9dFrTGVW39MU1uNY63uWR3TxIgjoR6Mbn7Wvvqds9tWV8jHa1PL18F+e3gI4HDm7h7SNqF4bfT3ElEkfBaillRSfNZoqz4OvKUddaL3Xf5hvjbcy3ec7rw0uPJml5HxtqfhUpq6fwlGFWROEVrrW3Zvmd8eTmnFn2OHqV8mc3XJB/uJ8hSpnyuiPn5DBfR8CttZ37MlfmYdo/pfST1XhzMPIuWbT4oPlXamdy6v14EcFyFSS11fBJfmZq3mz4zCg6gWL90de99CgP5rsPjU27zj1P5GSKyMNVtzors5TtvSfYZlhM2Cw1v6pxK24/At3mIU+UIBUEvo4x6fA1TvHFVZ68hvtlFK/8AczW4GctzGjouIzAeGazac/NiTVlPM5dfyRkxWeFF7YeEpIx+EpltcLfq7NmPibtq5cafewBqqGiD2/NN+JtxDvUxUNS0dGTOMVuTsbKjNxB5H3PDW8vlzLj5/ny1+VWWvU7DC+Tg10zfclb8RHZg5MO6HazdvoPJFdigHkEy12lyY22XGO5dZS5yi+1pX7zIwVkrhuH3joxuo7nxOIV84+Lup+AquKtGD6fH/s21XlV8RSWjJaX9DVu6PebvajENbwt0oSGZRbUjozkW0PwZgatqtqDsefgaaniIKWhZ31JNvuQr6IuHxWECAKptXMPA65Qty2PgFufnGo2UZxtssXKrKth6uVpylLfdPfdbhztTfZMLdyGHYC2h8HuEW0P5zCpVW1B2KsDBTrxUldLO+pZ34CPHcItizYe2sei3LWWOlskWrgnwyMT8KhUWTFNareTLcJUlWqzhN/WKV+v1ovelvPRLV555g2F52NuOdVwyraTyuuM91vfkNsfFqqXKm3s8Wbp/RYWMFpm238KzRW+7a6jrBjlY67bGi37YvgfhoRbunw1U2vtri5NRrU84qfSYWM9cHk9j5S71IR7a72vc/wDtrzPSmmPaeTX1Hh8UovXuUdbdsB3HRnM8tT4gQWI/FrBF5EMpaXo6OkupvgaPCL1pOyexLS106k+sa4hgxdQqdDujDdHHqsPcf4VXCWS/EpoV5Up5W3Stq+fmRw3FG7bViIbVXHg6nK4/OBrtSGTKyGIpcHUcVo0rq0o9j2J3u+5P91ep6K9o7R1nosZiFto1xyFVFLMT0A1Jr1nJRzs0wpyqSUIq7ehGJw7hpxJXE4pZ+tZsNqtpfqsy7G8dyT6uw2k1Rjl8qfYtn+TdWrLDp0KD6JSWmXQvs9GvSzW4hwy1fTJdUMu46FT0ZSNVYdCNaslBSVmZKNapRnlwefx6GtfaZvDcXcs3BhsQxaZ5F4/0oGpR+gugfnASOoFcW4vIl2P9azTWpQqwdeirc6PN6V9l92h6jdBq4wk0AUAUAUBE0BlYztBYRzbUtduje3aU3GH40aJ/eIqt1EnbSzVTwVWcctrJjtlmXZt7LnOFxeLuMJw6Wrf1uZdl48ktgr82opTb0W8RUpYeEWlNylqss292f9psVYZTx3bxe9b/ALS1fsfnmzH6jWevpXU14Hs+inyZdEoy3KfmZGOtjmYj8A4hvniMNc/dVUlnl2+KNlKTyKfTkLdCcTm8JTF/2iYgf9ZcX94o9Eum/idi7TpfZcP+NP5F+NSXdfweL/abZ/fNdks7XxfIjRdoxfTQ/MWYc/c7njjp/wClKfuiu3zp/a/KVyzqUf8Ab/8AamKYYRZtD/8ANwj/AF3qHs9kPEul9ZJ/axH4DX/+xbPjxG59mGcfuq63KXxPwMf8KX8qP40V8BHdUeGDuj/NYVGCzdj8SWKd5J/bX4YldwZsPejrwm3H5t6KN3i/hOweTVhfVWf5Rt9Vx/8Aylpf8q6f313SpdS8GQjyZUP5kn/dHyOLgLelx14dYHzGIo8+U/sr5iHJ4H+bL8g/hDOLwpH3nc+1sPFSXrR6vIzzzYaov9xeEhTC/wDDYT/mz/qXq4vVj1+ZdUf01b4P/k0MDpex/wCMjf5KCfs+ypx9aX61Iy1s9Kh1P8T8zNw+mF4T+Ph/tw9wfvquPqU+zwZsq58Ri10S/wCSJrYb/wCQv/8AL4Yf48RVqX0j6l8zFUf+jh8cvCAhz8ljiZOmS5ePzsW2/fUHK0Z9FzQqanWwy2qP4mvkXcaslMDaH9U2EPuCXLU/YK7JWgui3dYrws8vFSb9pT74yGO0neOGtf1mItmPK2GvH9iu1NS6V3f9FeCzKpPZB/3Wj+YntCIfCXPYxKj89Llofa4pUzOL6Rg88asdsH3NP5B2kOb0a37eJtf4M17/AGClTUun/IwV1wk9kH32j8xrj2E52Gv2ur27ij3lSB9tSqK8WugpwlXg68J7JLxLOFYwXbFq6Nnto/zANdjJOKZHEU3TqyhsbW5iHZPvWDdO9+5dvT+CzHl/5YQfCoUs8b7WaPSHJrcGvZSj2pK/fcOPdy7hb3RbvLY/g3QUH+Zy6VMzjL9Z/wDIwnKp1aW2N11xd/w5Qh213te5/wDbXl+lNMe08utpR4rgneRrv9c7XP7vq2/8AU/GsFbM1HYTxmaSp81W7dffc0KoMpnYb6PEXE6XQLq/jCEuj9hv7xq6XKpp7Mz+RrqfSUIz1x5L72vJdh7fsWdbvuT/AHV6Xor2iujrGuKH0nEJhx9ztZb1/wACZmxbPvYZyPBB0NejNZcsjVpfyPWofQUXWfrSvGP5n8l1vYb61ceeiaHRPiXD0v2zbuAkGCCNCpGqspGzA6g1GUFJWZbQrTozU4ae5rY1sM3hvEntOMPiiM50t3ohb4/Ut0DdOu400FcJtPJnp27TTWoQnHhsOuTrjpcfOOx9j6d0GrjCTQEE0BncU4zasQrS1xvUtIMzv+Ko6eZgDqahKpGOZ6dhooYapWu45orTJ5ku35LO9giOH4jE64lzZtn+gtNDEf2t5df7qQPM1DJnP1sy2ebL+Go4f6lZUudJZv6Yvxd+pGvgsDbsoEtIqINlUBR8hVkYqKtEx1ak6ssqo230jEVIgTQHnu1fB3xPo2SPo8RbuNJj6MTnjxO2lU1qbla2pnoejsXDD8Jl+1BpdbtYzsV2fvG5xFhEXrQFjUeuVl58O+F3quVKV59Og1Qx9JU8NF6YO8uq+buF34BiMuEAQS2YYgZh3M963iH/ABtVddJ1aucFO0Vv33JrHYfKqtt29jNptGUF4p9g2nCLxxV8soFrJf5bSO815bWYRMiCjb+0KnkScnsz95S8XSjQppPlXjdbMjK8cruEhwrFLw5Po5xIum9ysw65kAzbaKQfhUHCpwejPe5dxnDPGtZX0eTk5XUr6OloaxvBbgvWFRM1vJhUdpEIMPc5momTmBgROtSlTd0rbO53KqOMp8FOUnZ3m0tuXHJ7tLL8PgbxxkG2RaS9cxIuSIYtaW0qATMy1wnToPGpJS4Sz0J37iE61Lit1LlOMYW1q0rt7NCW97COzvDry3b4uoVRVa1baQc6tdu3JEdAjINes1yjB3af6zsYzEU5Uqbpu7zNrZaMVZ9qZTwDhN427iXUNuMLbwayQc2QXA1wQT3TmWJ13rlKMmrSWpLxJ4zE0suMqck+W5u2q9rLrVncb7OYG89m+b9vlPeCplJBhVtLbJlTGrZyPKKlSi2nlLT5FWNrU1VhwMspRu79cnLwsus47NYG6Vutftm0WtWcPBIMi2jBnGUnulnaPIedcpRk077EtxLHV6alFUpKSUpTzfaazdiSuT2Yw9/OrXrbJycOmHBJU8xgfpHXKfUOVImNz4V2mpN3ktCsRx1SjktUpXypOWbUrZk769JVgcHfz2rDW2CWL968bsrldDzTaVYM5vpBII0yHxrkYyylG2h6f11k61alkTqqSvKKjk57p5sq+rVmz6yzjFvEJdvi1bZ/SbVtEcRltuM6ObknQBWVvPKRvXZqSk0lpI4eVGVOm5ySyJNta2szVum910XTHeMYBlw9sWVznDtZdV6sqEBlH4RTNHnFSnG0VbVYow1aLrSdR2U1JN9a07zrgaO12/iHQ2+aUVFYQ3LQQCw6SzOY8CKU7tuTRzFSjGnCjF3tdtrRd7OpJdtzL4xg7puYiwtpjbxbWSbg9VVgJiMxnRsirHiWHgarnGV3FLT+ma8PWpKFOrKSTpqStrbveNtueWfqN/jeCN/D3bQMG5bZQfBiO6fgYq+cbxaPOwtVUq0Kj0Jpsy+HNexF+3du2ntLZtkZXiTeeA+WN1VQQG65zG1VwypSTkrWNVbgqNKVOElJyerVFaL9Lvo1WNHtFgmu4d1txzBle3O3MRg9ufLMBU6kcqNkUYOrGlWUp+rnT6mrPuYjg2uYnEW7rWntW7KNAuAAtdeA0CdkUEZtjn0moRbnK9rJeP8AguqKFChKmpKUpPVqivN2dtVs+k3oq4888nlxNqzcwVu28lnS1eAHLWy5JDFp7rWwSuXc5VjQ6Z+UlwaXb0HsXoVKscTOS1OUdbkloXxNXvqu9h6nCYZbaIiCFRVUDwAED7KvSskjypzc5OctLd32lHGcCL9m5aJjMIDD6rbqw8w0H4VyccqLRZh63A1Y1Nj7ta7UeG7WXcViEt2fR7qXSGS64UlEHdDOjj1pE5QNdRMQa83FJycZNPk9F8/YWVKNGnU4VSyorOkvWexNaraym1w91UKtpwFAAGRtANANq8l06snfJe5+R5UsqTbek79Du/1b/mN/CucDV5r3PyI2YlxPhV5wrW7bi5bbMkqwB6MpMaBlJHloelW04TV1KLs82h+RooTyW4zXJkrPo6ew1+zOPxAFxbeEvC62QDmobaIe9Ja4dGA8EzE16OCpzpZWbT+s5soYSnFt1KiUejPJ9S87HruCcN5CFS2d2YvcuEQXc7mOg2AHQADpXpU4ZK6TuJr8NO6VksyWxL9Xe15zRqZnCgAigFcfgbd5DbuKHU7g/YR4EdCNRXHFSVmTpVZ0pZdN2ZlphcZh9LVxcRb6JfJVx4AX1BzD8ZSfOq8mcdDuunzNbq4atnqRcJbYq6+7mt2O3QW/ypitvQnnx51nL882b/DXVKfN70R4Chp4ZbpX8Ld5W9vHXtGa1hk/s/prnwd1CL+a1c+kexePkSUsJTzpOb6eTHcrt70O8L4PZsSUXvt69xiXdz4s7an3bDpUo04x0FFfFVa1lN5loSzJdS0D4FTKCaAKAKAiKAIoAigCKAIoAigCKAIoAigCKAIoAigCKAIoAigCKAIoCYoAigCgCKAKAiKAmgCgIigMrj/HrWDTNcDmdgiE/NvVX4kUBl8P7cWHQM6X1JnurYv3QBJA7628p01091AOWO1uGdlQLiJYhROGvqJJgSxtwB5nSgGU47bJgq66uASA2Ypc5RCqhLE5tRptrpQEfzjwvei6O6FJgMfWAZIgd6VIOk0BFvtFZy3GbMgtlpJUkMoMZ1KzmX3bTrFAX/y3h5Yc1AUDMwJiApYOTPhlb4CdqA4xHHLK2hdBLKzhFCqxJbNlICxOmp26UBB7QYaJ5giAQYaGByQVMQ3rptPrCgIudosKASbqwuWYDGMyl1mB1UEj3GgC72iwq5s11QELKx10ZRcLCY1I5dz80jegLLvG8OubNcAyzJMiINwGTHjaufm+YkAs8assyrnGZyQo11jqdNJ8/CgNGgCgCgCgCgCgCgCgCgCgCgCgCgCgCgCgCgCgCgCgCgCgCgCgCgCgCgCgCgCgIZQRBEg9KAqwuFS0uS2oRQSQqiAJMmANBrJoC6gFH4baO6DckESCCWzkgjUHNrIoDheEWBtbA2iJXLAAGWPV0CjSNhQE3uE2H0a2p9b/ABatt49fGaAh+EWDvbUjvaHUHNmLSNjOZt/aPjQE4vhdq4gRwSFYMDmOYEGZDTPiN9iRQFdrgdhc0INSCOmWMkBI9QDIm0eqPAUBZd4TYaS1sEnc6idMupH4Mj3EjqaAluFWSCDbUglmjpLBg5A2Eh3mN8x8aAqbglgvnKAmSSDJBbMXDZTpmDFyCNi7HrQFmF4Xbt6qDILGZjQmcukAqOgO3voB2gCgCgCgCgIJoDNHHrGTPLZDs2VgCYkqCRv5eII3BFAOYHGJeTPbOZSWAMEaqSp38waAuNAZg49YKZ8xyGYbKwBIElQSPWGuniCNwRQDuDxS3VDpMGYkRsSDQHWKxC20Z2nKoLEgTAGpMDyoBK7xyyozMWCnUHK0MJgldO8NtuhBEg0A5hcQtxcy7SRrpqCQR8xQFrGBNAZZ7QYfJzMx5ZmHytBgSwBjUgTI/Bb2TAGjh7wdVddmAYdNCJGh2oAxN8IrO0woLGBOg1Og30oBG5xyyozEsFPqtlaG1C90x3pYgCN5BEjWgH7VwMoZTIIBB8QdQaAjEXgis7TCgsYE6DU6DegEL3HbCLmZiF1IYq0MAYJUx3tYiN5BEigNG24YAjYgEe47UBxir620Z20VQWJ3gDc/AUAjc49YUAksAwlTlPfG0rp3htt7S+0JA06AoxmKS0udzCyoJ8MxCifASRrQCd3jtlYzZ1JiAyMCQQzAwRporHX2Y30oDSVpEigJoDMPHbMM0tlQlWbK0K4kFCY9aRHvIHUSA/YvB1V12YBh00IkaGgLKAzf5bswWlgoOUtlaA3sEx63SPEgbmKAfsXQ6hl1DAEHyOooDomgMs9ocOE5hYi3r3yrAEgSVBjVtxHiCu4IoDTRpEjrrQEk0BmDj1jJnBbIZhsrAEgZioJG4E/EEbgigNMGgK8TfCKztMKCxgToNSYFAJPxyyACSYYFlOUw6jdlMaiNfMEETIoDRUyJoCaAKAKAKAKAwMJhcuI5IsOLKIHW4XlC5hSAh6wSffJiTJA3hQE0BgcNwgF97Xo7JZtZWtuXzI7MO8Qh2Op8dZOhMkDdVQNtKA4xNlbiMjaqylSNtCIOo8qAyeHWiMRcQ2GW3aUC1cZ8ykNDMqKfVAMDrEAaCBQGyqgaDQUB1QGBwXBxcuWzh3t27LfRFnzK8qQzqvQxPj656k0BvARQHF+0HVkbZgVPTQiDrQGRwyyefdQ2GW3bAFp2fMrBtXCofVAIjrA0EDSgNqgOLtsOrKdmBB6aHQ0BkcGtHm3Q1h7a2iUtFnzKynVii/VGg8YGgjUUBt0BVibC3EZGEq6lSNpBEH7KAyeD2ZuXVfDtbW0eXaZ3zhrZMnID6okL4/VH1YAG3QFOLwyXVyOJUlSR45SGE+UgUBmcFVi94XLLoEYW0e4/M5iLOUidh16k5tSTQGzQBQGBwXCZzdNyw9mL7tlL5luGcwuxtqTttoPAQBvCgA0BhcHwuZ7wew9pUukqC+Zbp1+ly7ecajY7jQDdFATQGD2ewsg5rD2BbuMERnzg6RzQOhaT5SSdyTQG6BQE0BgdnsJKnPYeyLdxgltnzqdI5gHnJ8pJO5mgN4UBxftB1ZG2YFT00Ig0Bkdn7JZS1yw1kozW0R3zgW5BBUbAExp0yiNIoDboBTi3M5F3lTzMjZI3zQcv20AjhHxAxLK88vVg2Tut3VCqupKwQ5MnwjcwBs0Bk464wcgEjbYnwFAL85vab5mgDnN7TfM0Ac5vab5mgDnN7TfM0Ac5vab5mgDnN7TfM0Ac5vab5mgDnN7TfM0AumIfnOM7RktmMx3LXZP2D5UBdcxRUSzkCQJLRqSFUanckgAdSRQBaxRYSrlhJEhpEglWEg7ggg+YoDrnN7TfM0BRcxD81BnaCtwkSehSP1n50Bfzm9pvmaA8723xt1LNspcuKeaBKuy6ZH0kHar6MU41L81nnek5yhQvF2zrQNdnsXcZsRmuOYugCWYwMiGBJ0EzXl+j5OWHTbu859DjoRjTotJK8M/Tnek1WxsGDcg6CC8GTOURPWDHjBraeeS+KIgFyMxganUwTA+AJ+FAd81/ab5mgI5ze03zNAL4S+5NzvNpcgd46DKmgoDm1xi2wtlb4Iuki3DznKglguusAGfdQDfNb2m+ZoA5r+03zNAIcZ4g1q3zCzwhDGGMkDUjfwFAJ4jtSETEM2Y8gKYR8wuZlDAI2knUA+E+FAaWBvvlMux+kuj1jsLjAfZQHOOxbKbRNxlXO2Y5iBlFq6TPlpPwoBOz2nRhP0o+ja7B37rFGt6N90kHTr0NANcLxzXELhnhjmAJMgFVIG/nQDvOb2m+ZoCOc3tN8zQE85vab5mgDnN7TfM0Ac5vab5mgI5ze03zNATzm9pvmaAOc3tN8zQEc5vab5mgDnN7TfM0AxgLjFxJJ33J8KA1qAxuIfdG+H6hQC9AIYm9dV3IDFVS3lAUEFma4H6ScoyGAdvfQCNri+JJWcKwWFYnWdbeYqFIHeFwqsGNM3URQDSY66baNyjmNzIVyv6mcrniO73e93tPOgFMLxq8622FgkO1vUK8BWNsMZI+qGZs3qkIdqAleM3zAXDMW7mYHMuUFbZJMiTqbqiBqbfQSQBu0AUAtb+7P+TtftXaA44nYS6hRrmSGtsSCAVyutxd9pK70BnrwC0pIW4VADDJplAZ7t2Ms/hkeOVSOpoDYsgABRGgjQADTwA2FAVXfutv8S5+u3QGZjONuhcBF7j5CSRBJBZACWAnKO9JEEjegEe2t0PhrLjZnVuvW256gGtND1anws8z0t9R2rxH+zfrYn8sP9NK8j0b+7R7T6XH/V0Pg+bL8bwlHu81nMgIANIUqXbMB7RBInoAY3M7jzRDE9n0fl5b2isWOY5jl5YtlkJMhgVBDdNfAUBZa4EMsm8JLB+6BGhuOrDWc8N63UKNDFAbqKAIE9dyW666kzQFGDMNdP8Aaf7EoDAwnZlAqKuIDZVypAGhNprd0qA31mK3CPFfOaAaw/BQGRvSS0OW70NnabBYHveNokAQBnGkLBAVwPZ88hEe8gblhGCrKhhbFtnHf1vBv6T3aUBtcXsq9vI/qsyq2sd06HX3daASxdrBXM1x3UghmZs5AhlWwx0O0BV8jB3oB7C4qyCbYuoWLucsicxPMKx4gMPhFAUYzE4a6qlrq5Acx1gMO9bIJ8JaD8utAVXrWDzM7MgIZbpl8oU25AaJhQO95GCaAd4ZZCKyL6qtlHXQKoGvuoDPxPBbri79Pyy5eIUtAJOUmXHeXQiIjXfegOn4ReZ2Y3socycgIIAMKoJaNUkEgCCJG+gDOA4W1tpa4XGTKQQe9omrSxmMpjQQGbfegF14G4CjnmBa5R7pBM6O2YNoTqesGDrQA3BLkj6cwABlyHWHR4MPqpClSPBzqOoF+H4U6szG85zK6hYIC5iCCozHUGdTqZGsAUBRh+B3Eg89iVVgJUwCc8EAP+EJBkHKNooCt+zr9MTcVYIC6wJ50E97vQLg8u4D4ZQGsNwtluBzdZgJ7pkbm4d80HRwDIjuKYECANOgGeH/AHQfH9RoDYoDG4h90b4fqFAL0AUAUAUAUAUAUAUAtb+7P+TtftXaAVx/BxcfPnZTKHQIQApB0BXcwNTP6qArHZ60Do90aBQJU5QFZQBKnox3mgLeH8HS0/MzM1wrlYnY+pML9USsx+Ed6AZu/dbf4lz9dugGaA8z29+42/yo/YuVpoerU+Fnm+lv3ftXiN9m/WxP5Yf6aV5Ho392j2+J9L6Q+rofB82Wcb4EMQH+kZS6Mh0Vl1t3bUwRO1xjvGgrceYRd7OWmJJa5JDA6qJLG6SYCxM3X8ttN5A6v9n7TAiXG+qlQdVuKSBlifpGMxvHnID2AwSWU5duQuZ2111d2uNr+Mx8/GaAjB+td/Kf7EoBQ8GEoRccZGLAaRmLM8kddWjXoBtrIFQ7OoMoW44VWtvlEalORlkx/Yr+c3kQBy/Zq2RaVnYiyoVRCiQptFC8DvMOWPKTMaCANDiS5lUHYuo+ZigFrnZ7DkRlbaCQ7gsNfWM66mfeB4UB3gOH2B30t5Sr3NZOrBirMdYJJBOvjQEX+G2A6k25LkpMn2XcyJ8j9nhQEjgWHiOUIMSCWIMEkSCYJBJg9J0oBnB73Pyh/UtAMUBlYjgVtmZpKlrq3TAHrKqKNYn6s/3j5QBX/N5JkOwPMF5oCjM4KMWMDclf8R8iAJt9n7YVVzv3VRJWFJC5oY5dC5nVj110oDu5wVTZWwCAmbMwKzm3I0J9qG94oBb+bgZWFxz3svqd3L3Cr5eq5rjO5g66AyJBAsbs5bJnPc2gCdhlKnpJYiO8ddPMyAxheDJbucwFie+dTMZmuOYPh3zvOw85A0qAKAZ4f90Hx/UaA2KAqfDoTJAJoBXH2glt3S1zGVSVQGCx6CelATgLQe2jva5bMoLITJUncT1igL/RE9kUApxVeVad7djmuokWwYLa+OvTX4UBfhrCsis1vKSASpM5SRJEjeNqAs9ET2RQCnFl5Vp3t2Oa6jS2DBbUddemu3SgL8Ph1ZVLW8pIBKkzlJGokbxQHYwNuScgkgCfITA+0/OgEuMzatF7WH5zgiLYOUmTBM67e6gHVwqQJQA+HhQE+iJ7IoBHjFvlW2u27HOuKO6gOUmSM2uvTXbpQDdnDqVBNvKSASszB6iRvFAZ/G+F2n5Ia3mXmiVgEaq6yZ1gEg6a/Ca6pNXtrzEKlONSOTNXQniU5AxD2cK1wh7YyAhM3dUtcDQSdCFM+x01qunTjTjkxzIunUnNJSd7Zl0I2LRsMQoKFiA2UMCYIBmAdoI186mQLkw9sgEAEHUEGQR5GgEeNE2ree1hzfaVGQNl0JgmddqAfGFT2RQHKYC2JhR3jJ33gD9QFAJ8ZJtW89rDm+2ZRkDZdDuZM7UA6MInsigJ9ET2RQGfxkG2qG3hueTcVSAQuQa9/Xw/f0oDQ9ET2RQHNvA2xoEA1J+JJJPzJoBDji8tFe1huewcQobKRIKlpPgCR8aA0fRE9kUBymBtiYUamT76AS4sTaFvlYY3s1xVYBsuRTu5neKAf9Et+yKAPRE9kUAhxUm1y+VhjezXFRobLkU7uZ3j/wANAP8AoieyKAPRE9kUAhxUm3y+Xh+bnuKjQ2XIp3c+Mf8AhoB/0RPZFAHoieyKA5u2LaqWKiACT7hqaAzuFcSt3LpQWWRgGMkqdltMfVY9Lqf4vKQNqgCgMzjmAe6E5ZAKvmaSVzJlYG3KgkBjAPgNdSAKAoPBM6srs1uXzqtpzCDKFygldiZYiN2jWNQNkUBm8cwNy6LfLIBV8zAkrnTKwa2SoJhjlB8tdYigKf5GLqQ7Nb7+dVtPoggDKCV1BMsRA1aNhqBsCgM3jGAe61tkKws5lYlQ6nKchIB7sifhEEE0BXZ4RIUuxUqxYKjSqjOrhBmEx3QNANJAgRQGvQGXxfAPce2yFYWcyMxUXAcsKSAdJE/ADYmgOLfBpCF2ZSjFgqOcoBYME7w1UQBsPKIEAa00BidoArG1F20hD6q9zJzBEm1I11gEjy2I0oBXC4iyCl0XLjZQ7omHF29byMQkDIhza6gCI1+qtAaT5711Poytu0xaXEFmiENtQdhLSWA2EAzIAHV7N17i281u7kzZATcFwd0sQTlKZAg0AIy/WnugZeAt2EC23dhbR7rRdsXLcsFPMJe4ADbhmIMQRoCQpFAbPC8Rhsirh7ltkCgqEcMMh2IgmR50BTxbh73Llp0ylUDZ0YlRcBK5Q0A6DVttwBsxIA64dwwoVd3bMFuLkDEoA7hwBIk5QFUHTQba0Bp0Bk8W4fcuXbTrlKqGDozFRcnLkBgGQvebUbwOpIAt4dw4oVZmJYB1yzKgM2YKCRJyiFBMaDYSaA0aAz+M4J7qAI2Vg0zJGkMCJXUTMSNpka0BRheEnPnbuQ0rbttKjQTBZQRJGoXKDJmZMga9AIcbwb3rRS22R8yEPqMsMCxEazlzD4xpNAL4LhbC4LhAthQALVtsy5oIZiWQGdYgROUEyYgDXoDO41gnuqotsFIYNMlZEEFZXUZpiegJO4FAV4HhhV+YxyxOW0jSighQTqo1JE6ADXzJIGrQGdxrAvdVOWQCr5jJK5lhgySNQG0B8BruBQHHD+GlHNxjl1OW0jSiggTEqDJIzGIGu2kkDUoDGx/DLjX+YAj28gU2nZlBeWhzCnUAgDT6xP1RIDfCeHmykF2uMxDMzGZbKqkjwBiY13oB6gIImgOVtgagAfD3fwHyFAd0AUAUAUAUAUBxdvKolmCiCZJA0GpOvgKASPG8N0vIxAUwhzmG9QwkmD0NAC8WUyFt3mILr9xuJqgkwbgUEHYNME7HQwBAx14ju4ZwYU/SPbUSd1ORnIIHlHgaAkNiST3bKDM4BzPdlf6NiMqQZ3WT7zQEeiYhhDYgKcoE2rQWGkEsBca4II0gzvvQFLqnMyPiLpYksFLZAAQSEBtqoICqxAJJ0J6TQHR4PhSAjotwFckXma9mAOaDzSxYhgDJk6CgHLFqyssi2xmJJKhRLdTI3O9AXC8pnvDTfUe/9VASbiggSJOwnf3eNAci8piGBmY1Gsbx40ANfQbso1A1IGu4HvoCjFYaxdDLcS1cB7rBwrAxBgg+cGKAXXAYYkMmVSX5n0blMzdScjDNpuDIoAtcNhQLeIvAZSoOdbu5nNmuqxZhtqYigLGw+IB7t9CJT17WY5R64lHUZjoQYga6HoBBuYoR9HZYd+SLjIdvowFKEGToTmEb60BB4jcE5sNd0CmVa04JPrKO+GOXroPKaA6HFrc5SLqnMyd6zdAldScxXLljZpg/A0BNni+HcgLetElc8B1nLOXNEzlzAifHSgHhQBQBQBQBQBQGPxHirW7pQBYX0aZmTzrrWtIOkROxnbSgFrXa20xQZH75AHqnfkxsTr9KsjybfSQObHabO9si2RacesSMwZmtKmk+rNwA9dD0iQOrfa/DlQ0PlkDMFJAkqATG3rCgNHh3FkvO6oG7nU6T8N/MeVAaFABNAVelJ7a/nCgFMfxvD2cvMuKoY5Q24BiYJHq6TqdNKAdtXVYBlIYHUEGQfcRQHdAFAFAFAUY68Utu4ElVZgJAkgEgSxAHxIHmKA87h8dw4qDdx9q65FsszYoAMyjRhbW5kSTqQoAPWau4vV5r3M5lJay+xjeFKZS7ggZYyHszL+uZmZbSfGKcXq8x7mV8PT5y3oeXtBgumKw/6a3/ABpxerzHuZzjNHnrejscewn3zY/Sp/GnF6vMe5nONUOfHejr+W8L98Wf0qfxpxerzHuZzjmH95Heg/lvC/fFj9Kn8ajwNTmvcOOYf3kd6I/lzC/fNj9Kn8a46c1pT3DjdDnx3ox+J28BfdnbForMhTu3rQ0K3E3IJ2cmCYkKY0qNmON0OfHehdcNgkINvHW0CsWQcyy2Uu7vdMtJJJc6k7hSZ1nh3jVDnx3oGwXDSpQ4xMkg8v0i3lHddCI8CrEGd4AOkg8uhxqhz470Tc4Zw5wQ2KVgxkjnW4Ii6pUxupF15HXTpIMXUitaOrEUXomt6Gcdh8NdZW9LSFVUC57cZe8tzX1szK0SCIyqehmLr0l7S3omqsHoa3luH4fhFZWF8ErlJ79vvFSWUmAIIJPqxOxkaVHjVHnx3oldFl3hmGcMDe0Y3DAa3pzM2eDEnViRJMe7SovGYdfxI70SsyP5Ew2h5h0fmA5k0IYsomNQCdJmo8fwvvY/eXmS4OT1MpvcHw5ck34UhtAyA5me5cJzRIgvoBG2s1LjuH95H7y8zvA1Oa9zH+GNh8Pb5a31IzXHl3SZd2uNtAiWMabRXVi6D9uO9EuL1eY9zGDxbDje/a/SL/GpcZo89b0d4rW5ktzODxzC/fNj9Kn8a6q9J+0t6O8TxHu5bmcntBg/vrD/AKZP+6pcJB60S4jifdy+6/Ij+cWD++sP+mt/91SujvEMV7qX3X5Fd7jmAcENicMwO4N22QfgTXR+z8X7qf3X5CgxXCwxYXcIrFlclbltCWXRWYqRmIGmvTSu2Y4hivdT+6/I74Xi7IvLbw+JW6hR8yc4XyGkEPmZzcjVljUertGpxaK6mGrUlepCSXSmvE364UBQBQGde41ZQsGJXK4tmQfWKhwB490g6eNAcHjliSC5EXOVqCO/myaSNRm6j37UADjliFOeM4VlkEZlYgKyyNRqPhQHacWtG1zgSUlVkK0ksVCwIkzmH/gNAU3O0OGVWZngKAW7rd0ESubTTMNp36UAP2jwyxNwagsNGMqFZ823q5VJB60BdhuN2Lji2j5mM7A9GuKdfDNbcTtp5iQH3QEEESCII8R1oDF/mdw77yw/6JP4UAvi+w2BfLFhLYBk8pVtlvwWYCcvkI6UBtcP4fasJks21Rd4URJ8T4nzNANUAUAUAUAjxv8A4e9+Sufsmuw9dDUfmexsK+lekw1B21UkYag5aqRhqDlqumGoNrtXHoMb0nLVnmEVtWWZNFbVkmTRwayTJHK71lqE46TRwtYKiN9I1sNWGoehSNXDVgqHoUzWw1YKh6NIcubVmTzm+AhiK0QNMDKxVa4GuBlYmtcDZTMrE1qgbIGdc3rXA0rQV1qgSIrVAEVrgD1v/pcP/fH8lc/WlWVfUPE/8g/dV8S8GfX6ynxoUAUAvdwFpvWto0tmMqDLQFDajeABPgBQHDcMsGJs29CCO4uhEFSNOhA+VAdJgLQ0FpANNlHQyvToQCPdQHFzhlkqq8tcqHMFgBZgqO7tsf1eFAV2ODWFBHLUyFHeGbRU5ajX8Ake5j40BceG2ZJ5VuSSSci6k5pJ0/Df89vE0B2mDthswtoG17wUA6lmOvvZj72PjQF9AFAFAFAFAFAFAFAJcaE4e8B/V3P2TXYu0kwfn+32UxygZsLeGw1WNToB750r3+M0ecjHOEnqG07L40ROFuiTAldzqYHjoCfhXViaXORknRqP2Rq32bxgIBw12TJAy6wIkx8R8xUuM0ecjHPC1noixq12excx6PckQYy6wZgx4aH5Gu8ao85GSeCxD9hjKcAxRkCxckaERsd4PhoQfjXHiaNvWRlfo/E39RkDgGKO1i4dxos6jQj56VRLEUn7SC9HYnmMqPAcVlzcl8sTmjSN5naI61nnWhtJr0fieYzm52exYEmxcA0EkRqdB8zpWaU47SS9H4nmM4fs7ixE4e4JMCViTqYHiYB+VZpMlxDEcxkDs7iwwHo9yTJAy6mImB8vnWaab1ElgcQvYY9h+BYoGORcmAYjWOhjw0PyrHOlN6jZTwtZaYs0sNwjESRynkaERt118NKxzw9V6Is3U6M1qZpYTh107W2MEjQTqNCPfNY54OvqgzbTi0aOHw75c2U5YnN0jxnaKxVMBiX7DN1OSQ3dssFkiBpqdtdBrWdejsVf6tmyNWG0TxOEuadw6mB5neB4ner44DE8xmiNemvaRm4nh16Y5bSZgRqY3gfL51qhgsRzGaYYmjzkZt/hGIJgWXmJiNY8Y8K0wwlbms1QxlBe2jOvcCxRkCxcJG4A266+GlaYYeqvZZqjjsMv4iET2dxZmMPcPTRZ1G499aI0qi1F69I4X3iKx2dxZGYYe5l3mNI8Z2rTGEthL9o4T3iIbs7iwJOHuR4xp5a1oih+0cJ7xA/ZvGDfDXROglYk+A860xaO/tHCe8R6X/084RiLGMzXrT2wbbgFhEmVMCp1JxcLJnkem8ZQq4ZRpzTeUnm6mfUqznyoUAUAUAUAUAUAUAUAUAUAUAUAUAUAUAUAUAvxApyrnMbKmRszbZVg5jPkKA84vE+baa4Wu8u24D62cwZbndhRb72oUnXrAzEEUBo4ZWusod7isoW6sG02jBl1It7wT4jwJgwA4cASwfnXJAYDS3scpP1PwRQEjAHMX51ySAp0t7Akj6nmaAi3gCpYi9cljJ0t7wF9jwAoAs4AqCBeualm2t7sSx/o/EmgOBwr6Llc25ky5I+j9WI3yeFAZvFL5Diyz3SGa2qGbYDXZDhZ5XdAADEnfYAnSgOXxRcmWufQMGfvWtCcydwcvviJPTw9YEADXbh5LB+dclQwGlvYxP8AR+QoAHDznL865JUKdLewJI+p5mgC3w8qzML1yWIJ0t7gBR9TwAoAscPKAgXrmrM21vckk/U8aA4XhUW+VzbmXKUj6PaI3yeFAU8VsFLWr3n1UKi8oFmBBRQSgA1A1JiJmgM2/wARDIl3NdNsXMqEcsNzIIEobYhZJEnbcgDWgNLD2GdyWuXFe1K6G2whgraHljy3AOnhBIDI4ec5fnXJIC7W9gSR9TzNAFvh5DMwvXJYgnS30AA+p4CgCxw8pMXrmrFjpb3Jk/UoDlOGQnLF65lgj+j2O+uSgC5w0lMhvXMsAf0fSI+p5UBmXbzvdNoG4xtksDmtqDkCk72dT302kanXSgO+G4wXWs3ZuFHLrbLZAZAObMioCuitGp21AJoD0FAFAFAFAFAFAFAFAFAFAFAFAFAFAFAFAFAFAFAL+g2swblpmBJByiQSSxgxpqSfeT40B1h8LbtzkRUnfKoWffFAXUAUAUAUAUAvdwVpiWa2jEjKSVBJXeCSNRIGnlQEDAWu79Gnc9XuL3dZ7ummuulAM0AUAUAUAUBXfsq4yuoZTuGAIPUaHzoCocPtTPKtzGWcizliMsxtGkeFAWWMOiCEVVG8KAo+QoC2gCgCgCgCgF72BtOIe2jCSYZQRJmTBG5k6+dAdJhUDFwihzuwUAnbdtzsPkKAuoAoAoAoAoAoAoAoAoAoAoAoAoAoAoD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165" name="AutoShape 22" descr="data:image/jpeg;base64,/9j/4AAQSkZJRgABAQAAAQABAAD/2wCEAAkGBxISEhUTEhMVFRUWGBcWGBYXFxkVHRgYHh4aGRUYGBcYHSggGhomGyAaITEiJikrLi4uGiEzODMsNygvMCsBCgoKDg0OGxAQGy0mICYuLS0tLS0uLS0tLS0tLy0vLS0tLS0tLS0tLS0tLS0tLS0tLS0tLS0tLS0tLS0tLS0tLf/AABEIAJUBUgMBEQACEQEDEQH/xAAcAAACAwEBAQEAAAAAAAAAAAAABAEDBQIGBwj/xABLEAACAQIEAwQGAwsKBQUAAAABAhEAAwQSITEFE0EGIlFhFDJScYGRI0KhM1RicnOSk7GywdEVFkNTY4Kio7PCNHSk0vAHJDVEZP/EABoBAQADAQEBAAAAAAAAAAAAAAACAwQBBQb/xABEEQACAQIBBgoGBwcEAwAAAAAAAQIDEQQSITFBUZETFCJSYXGBobHRBTJCU3LBIzNikrLC8BU0Q3OCouEkY7PxBsPS/9oADAMBAAIRAxEAPwD7gTQCy8RskWyLqEXTFshgQ5ie6eunhUcpbS3ganK5L5Ono1ZwTiFom4A6za+6a+ppm73hprTKWfPoOOjUSi2vW0dOrN2lDcbw4t27puoLd0hUadGJ2A89D8jXOEjZO5YsJWc5U8l3jna2IuHELXN5Gdeblz5OuWYn513KV7ayHA1OD4W3Jva+q+w4s8WsOLrLdQiyWFwzohUS2Y9IFcU4u9noOyw1WLinF3la3TfRYqbjuHFj0jmrypjPrvOWIiZzaRE04SNsq+YksJWdXgcnlbO8sxnF7FpUa5cVRcICHfNOoIjpGs7CjnFZ2yNPDVajajHOtPQTjeKWbLIt24qG4YUHqdB8BJAk6SQOorspqOk5Sw9WqnKEb20k47ilmyUW7cVDcMKD1MgfASQJOkkeNJTjF2YpYepVTlCN0tPR+rBj+K2bJQXbiqbhyqD1Og+AkgSdNR40cktLO0sPUqpuCvbOyeI8StWFDXXCgnKNCSTqYAAk6An3AmkpKOk5RoVKzyYK+s7bG2xb5pdRby588jLlic0+EV3KVr6iKpTc+Dtyr2truTgsbbvIHtsGUzBHiDBHkQdIopJq6FSlOlLJmrMow/F7D3WspcBdZlRPQgNB2JBIBjaRMVFTi3ZMnPDVYU1UlHM/no36tp1xLitmwAbrhcxIAgsTAkwqgmANSeldlOMdIo4epWuqavYZs3VZQykFSAQRqCDqCD1FSTvnRVKLi7S0oUs8XsPeaytwG4syuvSMwB2JEiQNRImoqcW7LSWyw1WNNVXHkvX+uoempFIngOKWbxYWriOUMNlMxuPlIInbQ1GM4y0Muq4erSSc4tX0XHDUikzsFxvD3XNu3cDMJ8YMGGysRDgHQ5SYqEakZOyZoqYStShlzjZZu/RfZfpNIVMzinEeIW7CZ7jQJCgQWLMdlVVBLN5ATUZSUdJZSozqyyYLP8ul6g4djrd5BcttmUyNiCCNCCDqpB0IImuqSkroVaU6U8iasznH8Tt2Y5hIzTGhO0Tt76pq4mnS9d2KZSUdIm/abCgEm4QBqSVYADxJiqVj6D19z8jiqJuyFMN23wFxgqXpJ1HccZh1KkrDfCam8XSSu29z8i6pTnCOVJZtfR1jn85MN7Z/Nb+FQ/aFDndz8ijhYjfD+J2708sk5YnQjfbf3VdRxFOrfIZKMlLQO1eSKr+IRFLuyqo1LMQoA8SToK42lnZKEJTkoxV29SEsHx3C3WyW79tmOoAYSR4r7Q91RVSDdky+pg69OOVKDS8OvYaM1MzE0AUAUAUAUAUAUATQBQHl+1XErlproB7voWJuRA+6IUCmd9mNU1ZNXXQ/13nqYChCooyaz8JBdjyn8jypTlphbYP/AA16/H93GWLQ/wADtWW1lFbL/iS8D2XPLqVp+8jHvpSl4pDN9yrcXInv2WO/UNetn7IqTzcJ1eZTFZXE09Ul3qD8yviFqMObUaIOLMoHQoxCx5977aSXJtsyu4UXetwm3gU+m+nwNay844XJ3xRt/wB30NWA92bWrV9Zfpt/aZJR/wBI4fYyu3hbX3ZjLwf/AA1wHa/YwLsPE3r1wP8AMGKrXqvpUe9mup9dFrTGVW39MU1uNY63uWR3TxIgjoR6Mbn7Wvvqds9tWV8jHa1PL18F+e3gI4HDm7h7SNqF4bfT3ElEkfBaillRSfNZoqz4OvKUddaL3Xf5hvjbcy3ec7rw0uPJml5HxtqfhUpq6fwlGFWROEVrrW3Zvmd8eTmnFn2OHqV8mc3XJB/uJ8hSpnyuiPn5DBfR8CttZ37MlfmYdo/pfST1XhzMPIuWbT4oPlXamdy6v14EcFyFSS11fBJfmZq3mz4zCg6gWL90de99CgP5rsPjU27zj1P5GSKyMNVtzors5TtvSfYZlhM2Cw1v6pxK24/At3mIU+UIBUEvo4x6fA1TvHFVZ68hvtlFK/8AczW4GctzGjouIzAeGazac/NiTVlPM5dfyRkxWeFF7YeEpIx+EpltcLfq7NmPibtq5cafewBqqGiD2/NN+JtxDvUxUNS0dGTOMVuTsbKjNxB5H3PDW8vlzLj5/ny1+VWWvU7DC+Tg10zfclb8RHZg5MO6HazdvoPJFdigHkEy12lyY22XGO5dZS5yi+1pX7zIwVkrhuH3joxuo7nxOIV84+Lup+AquKtGD6fH/s21XlV8RSWjJaX9DVu6PebvajENbwt0oSGZRbUjozkW0PwZgatqtqDsefgaaniIKWhZ31JNvuQr6IuHxWECAKptXMPA65Qty2PgFufnGo2UZxtssXKrKth6uVpylLfdPfdbhztTfZMLdyGHYC2h8HuEW0P5zCpVW1B2KsDBTrxUldLO+pZ34CPHcItizYe2sei3LWWOlskWrgnwyMT8KhUWTFNareTLcJUlWqzhN/WKV+v1ovelvPRLV555g2F52NuOdVwyraTyuuM91vfkNsfFqqXKm3s8Wbp/RYWMFpm238KzRW+7a6jrBjlY67bGi37YvgfhoRbunw1U2vtri5NRrU84qfSYWM9cHk9j5S71IR7a72vc/wDtrzPSmmPaeTX1Hh8UovXuUdbdsB3HRnM8tT4gQWI/FrBF5EMpaXo6OkupvgaPCL1pOyexLS106k+sa4hgxdQqdDujDdHHqsPcf4VXCWS/EpoV5Up5W3Stq+fmRw3FG7bViIbVXHg6nK4/OBrtSGTKyGIpcHUcVo0rq0o9j2J3u+5P91ep6K9o7R1nosZiFto1xyFVFLMT0A1Jr1nJRzs0wpyqSUIq7ehGJw7hpxJXE4pZ+tZsNqtpfqsy7G8dyT6uw2k1Rjl8qfYtn+TdWrLDp0KD6JSWmXQvs9GvSzW4hwy1fTJdUMu46FT0ZSNVYdCNaslBSVmZKNapRnlwefx6GtfaZvDcXcs3BhsQxaZ5F4/0oGpR+gugfnASOoFcW4vIl2P9azTWpQqwdeirc6PN6V9l92h6jdBq4wk0AUAUAUBE0BlYztBYRzbUtduje3aU3GH40aJ/eIqt1EnbSzVTwVWcctrJjtlmXZt7LnOFxeLuMJw6Wrf1uZdl48ktgr82opTb0W8RUpYeEWlNylqss292f9psVYZTx3bxe9b/ALS1fsfnmzH6jWevpXU14Hs+inyZdEoy3KfmZGOtjmYj8A4hvniMNc/dVUlnl2+KNlKTyKfTkLdCcTm8JTF/2iYgf9ZcX94o9Eum/idi7TpfZcP+NP5F+NSXdfweL/abZ/fNdks7XxfIjRdoxfTQ/MWYc/c7njjp/wClKfuiu3zp/a/KVyzqUf8Ab/8AamKYYRZtD/8ANwj/AF3qHs9kPEul9ZJ/axH4DX/+xbPjxG59mGcfuq63KXxPwMf8KX8qP40V8BHdUeGDuj/NYVGCzdj8SWKd5J/bX4YldwZsPejrwm3H5t6KN3i/hOweTVhfVWf5Rt9Vx/8Aylpf8q6f313SpdS8GQjyZUP5kn/dHyOLgLelx14dYHzGIo8+U/sr5iHJ4H+bL8g/hDOLwpH3nc+1sPFSXrR6vIzzzYaov9xeEhTC/wDDYT/mz/qXq4vVj1+ZdUf01b4P/k0MDpex/wCMjf5KCfs+ypx9aX61Iy1s9Kh1P8T8zNw+mF4T+Ph/tw9wfvquPqU+zwZsq58Ri10S/wCSJrYb/wCQv/8AL4Yf48RVqX0j6l8zFUf+jh8cvCAhz8ljiZOmS5ePzsW2/fUHK0Z9FzQqanWwy2qP4mvkXcaslMDaH9U2EPuCXLU/YK7JWgui3dYrws8vFSb9pT74yGO0neOGtf1mItmPK2GvH9iu1NS6V3f9FeCzKpPZB/3Wj+YntCIfCXPYxKj89Llofa4pUzOL6Rg88asdsH3NP5B2kOb0a37eJtf4M17/AGClTUun/IwV1wk9kH32j8xrj2E52Gv2ur27ij3lSB9tSqK8WugpwlXg68J7JLxLOFYwXbFq6Nnto/zANdjJOKZHEU3TqyhsbW5iHZPvWDdO9+5dvT+CzHl/5YQfCoUs8b7WaPSHJrcGvZSj2pK/fcOPdy7hb3RbvLY/g3QUH+Zy6VMzjL9Z/wDIwnKp1aW2N11xd/w5Qh213te5/wDbXl+lNMe08utpR4rgneRrv9c7XP7vq2/8AU/GsFbM1HYTxmaSp81W7dffc0KoMpnYb6PEXE6XQLq/jCEuj9hv7xq6XKpp7Mz+RrqfSUIz1x5L72vJdh7fsWdbvuT/AHV6Xor2iujrGuKH0nEJhx9ztZb1/wACZmxbPvYZyPBB0NejNZcsjVpfyPWofQUXWfrSvGP5n8l1vYb61ceeiaHRPiXD0v2zbuAkGCCNCpGqspGzA6g1GUFJWZbQrTozU4ae5rY1sM3hvEntOMPiiM50t3ohb4/Ut0DdOu400FcJtPJnp27TTWoQnHhsOuTrjpcfOOx9j6d0GrjCTQEE0BncU4zasQrS1xvUtIMzv+Ko6eZgDqahKpGOZ6dhooYapWu45orTJ5ku35LO9giOH4jE64lzZtn+gtNDEf2t5df7qQPM1DJnP1sy2ebL+Go4f6lZUudJZv6Yvxd+pGvgsDbsoEtIqINlUBR8hVkYqKtEx1ak6ssqo230jEVIgTQHnu1fB3xPo2SPo8RbuNJj6MTnjxO2lU1qbla2pnoejsXDD8Jl+1BpdbtYzsV2fvG5xFhEXrQFjUeuVl58O+F3quVKV59Og1Qx9JU8NF6YO8uq+buF34BiMuEAQS2YYgZh3M963iH/ABtVddJ1aucFO0Vv33JrHYfKqtt29jNptGUF4p9g2nCLxxV8soFrJf5bSO815bWYRMiCjb+0KnkScnsz95S8XSjQppPlXjdbMjK8cruEhwrFLw5Po5xIum9ysw65kAzbaKQfhUHCpwejPe5dxnDPGtZX0eTk5XUr6OloaxvBbgvWFRM1vJhUdpEIMPc5momTmBgROtSlTd0rbO53KqOMp8FOUnZ3m0tuXHJ7tLL8PgbxxkG2RaS9cxIuSIYtaW0qATMy1wnToPGpJS4Sz0J37iE61Lit1LlOMYW1q0rt7NCW97COzvDry3b4uoVRVa1baQc6tdu3JEdAjINes1yjB3af6zsYzEU5Uqbpu7zNrZaMVZ9qZTwDhN427iXUNuMLbwayQc2QXA1wQT3TmWJ13rlKMmrSWpLxJ4zE0suMqck+W5u2q9rLrVncb7OYG89m+b9vlPeCplJBhVtLbJlTGrZyPKKlSi2nlLT5FWNrU1VhwMspRu79cnLwsus47NYG6Vutftm0WtWcPBIMi2jBnGUnulnaPIedcpRk077EtxLHV6alFUpKSUpTzfaazdiSuT2Yw9/OrXrbJycOmHBJU8xgfpHXKfUOVImNz4V2mpN3ktCsRx1SjktUpXypOWbUrZk769JVgcHfz2rDW2CWL968bsrldDzTaVYM5vpBII0yHxrkYyylG2h6f11k61alkTqqSvKKjk57p5sq+rVmz6yzjFvEJdvi1bZ/SbVtEcRltuM6ObknQBWVvPKRvXZqSk0lpI4eVGVOm5ySyJNta2szVum910XTHeMYBlw9sWVznDtZdV6sqEBlH4RTNHnFSnG0VbVYow1aLrSdR2U1JN9a07zrgaO12/iHQ2+aUVFYQ3LQQCw6SzOY8CKU7tuTRzFSjGnCjF3tdtrRd7OpJdtzL4xg7puYiwtpjbxbWSbg9VVgJiMxnRsirHiWHgarnGV3FLT+ma8PWpKFOrKSTpqStrbveNtueWfqN/jeCN/D3bQMG5bZQfBiO6fgYq+cbxaPOwtVUq0Kj0Jpsy+HNexF+3du2ntLZtkZXiTeeA+WN1VQQG65zG1VwypSTkrWNVbgqNKVOElJyerVFaL9Lvo1WNHtFgmu4d1txzBle3O3MRg9ufLMBU6kcqNkUYOrGlWUp+rnT6mrPuYjg2uYnEW7rWntW7KNAuAAtdeA0CdkUEZtjn0moRbnK9rJeP8AguqKFChKmpKUpPVqivN2dtVs+k3oq4888nlxNqzcwVu28lnS1eAHLWy5JDFp7rWwSuXc5VjQ6Z+UlwaXb0HsXoVKscTOS1OUdbkloXxNXvqu9h6nCYZbaIiCFRVUDwAED7KvSskjypzc5OctLd32lHGcCL9m5aJjMIDD6rbqw8w0H4VyccqLRZh63A1Y1Nj7ta7UeG7WXcViEt2fR7qXSGS64UlEHdDOjj1pE5QNdRMQa83FJycZNPk9F8/YWVKNGnU4VSyorOkvWexNaraym1w91UKtpwFAAGRtANANq8l06snfJe5+R5UsqTbek79Du/1b/mN/CucDV5r3PyI2YlxPhV5wrW7bi5bbMkqwB6MpMaBlJHloelW04TV1KLs82h+RooTyW4zXJkrPo6ew1+zOPxAFxbeEvC62QDmobaIe9Ja4dGA8EzE16OCpzpZWbT+s5soYSnFt1KiUejPJ9S87HruCcN5CFS2d2YvcuEQXc7mOg2AHQADpXpU4ZK6TuJr8NO6VksyWxL9Xe15zRqZnCgAigFcfgbd5DbuKHU7g/YR4EdCNRXHFSVmTpVZ0pZdN2ZlphcZh9LVxcRb6JfJVx4AX1BzD8ZSfOq8mcdDuunzNbq4atnqRcJbYq6+7mt2O3QW/ypitvQnnx51nL882b/DXVKfN70R4Chp4ZbpX8Ld5W9vHXtGa1hk/s/prnwd1CL+a1c+kexePkSUsJTzpOb6eTHcrt70O8L4PZsSUXvt69xiXdz4s7an3bDpUo04x0FFfFVa1lN5loSzJdS0D4FTKCaAKAKAiKAIoAigCKAIoAigCKAIoAigCKAIoAigCKAIoAigCKAIoCYoAigCgCKAKAiKAmgCgIigMrj/HrWDTNcDmdgiE/NvVX4kUBl8P7cWHQM6X1JnurYv3QBJA7628p01091AOWO1uGdlQLiJYhROGvqJJgSxtwB5nSgGU47bJgq66uASA2Ypc5RCqhLE5tRptrpQEfzjwvei6O6FJgMfWAZIgd6VIOk0BFvtFZy3GbMgtlpJUkMoMZ1KzmX3bTrFAX/y3h5Yc1AUDMwJiApYOTPhlb4CdqA4xHHLK2hdBLKzhFCqxJbNlICxOmp26UBB7QYaJ5giAQYaGByQVMQ3rptPrCgIudosKASbqwuWYDGMyl1mB1UEj3GgC72iwq5s11QELKx10ZRcLCY1I5dz80jegLLvG8OubNcAyzJMiINwGTHjaufm+YkAs8assyrnGZyQo11jqdNJ8/CgNGgCgCgCgCgCgCgCgCgCgCgCgCgCgCgCgCgCgCgCgCgCgCgCgCgCgCgCgCgCgIZQRBEg9KAqwuFS0uS2oRQSQqiAJMmANBrJoC6gFH4baO6DckESCCWzkgjUHNrIoDheEWBtbA2iJXLAAGWPV0CjSNhQE3uE2H0a2p9b/ABatt49fGaAh+EWDvbUjvaHUHNmLSNjOZt/aPjQE4vhdq4gRwSFYMDmOYEGZDTPiN9iRQFdrgdhc0INSCOmWMkBI9QDIm0eqPAUBZd4TYaS1sEnc6idMupH4Mj3EjqaAluFWSCDbUglmjpLBg5A2Eh3mN8x8aAqbglgvnKAmSSDJBbMXDZTpmDFyCNi7HrQFmF4Xbt6qDILGZjQmcukAqOgO3voB2gCgCgCgCgIJoDNHHrGTPLZDs2VgCYkqCRv5eII3BFAOYHGJeTPbOZSWAMEaqSp38waAuNAZg49YKZ8xyGYbKwBIElQSPWGuniCNwRQDuDxS3VDpMGYkRsSDQHWKxC20Z2nKoLEgTAGpMDyoBK7xyyozMWCnUHK0MJgldO8NtuhBEg0A5hcQtxcy7SRrpqCQR8xQFrGBNAZZ7QYfJzMx5ZmHytBgSwBjUgTI/Bb2TAGjh7wdVddmAYdNCJGh2oAxN8IrO0woLGBOg1Og30oBG5xyyozEsFPqtlaG1C90x3pYgCN5BEjWgH7VwMoZTIIBB8QdQaAjEXgis7TCgsYE6DU6DegEL3HbCLmZiF1IYq0MAYJUx3tYiN5BEigNG24YAjYgEe47UBxir620Z20VQWJ3gDc/AUAjc49YUAksAwlTlPfG0rp3htt7S+0JA06AoxmKS0udzCyoJ8MxCifASRrQCd3jtlYzZ1JiAyMCQQzAwRporHX2Y30oDSVpEigJoDMPHbMM0tlQlWbK0K4kFCY9aRHvIHUSA/YvB1V12YBh00IkaGgLKAzf5bswWlgoOUtlaA3sEx63SPEgbmKAfsXQ6hl1DAEHyOooDomgMs9ocOE5hYi3r3yrAEgSVBjVtxHiCu4IoDTRpEjrrQEk0BmDj1jJnBbIZhsrAEgZioJG4E/EEbgigNMGgK8TfCKztMKCxgToNSYFAJPxyyACSYYFlOUw6jdlMaiNfMEETIoDRUyJoCaAKAKAKAKAwMJhcuI5IsOLKIHW4XlC5hSAh6wSffJiTJA3hQE0BgcNwgF97Xo7JZtZWtuXzI7MO8Qh2Op8dZOhMkDdVQNtKA4xNlbiMjaqylSNtCIOo8qAyeHWiMRcQ2GW3aUC1cZ8ykNDMqKfVAMDrEAaCBQGyqgaDQUB1QGBwXBxcuWzh3t27LfRFnzK8qQzqvQxPj656k0BvARQHF+0HVkbZgVPTQiDrQGRwyyefdQ2GW3bAFp2fMrBtXCofVAIjrA0EDSgNqgOLtsOrKdmBB6aHQ0BkcGtHm3Q1h7a2iUtFnzKynVii/VGg8YGgjUUBt0BVibC3EZGEq6lSNpBEH7KAyeD2ZuXVfDtbW0eXaZ3zhrZMnID6okL4/VH1YAG3QFOLwyXVyOJUlSR45SGE+UgUBmcFVi94XLLoEYW0e4/M5iLOUidh16k5tSTQGzQBQGBwXCZzdNyw9mL7tlL5luGcwuxtqTttoPAQBvCgA0BhcHwuZ7wew9pUukqC+Zbp1+ly7ecajY7jQDdFATQGD2ewsg5rD2BbuMERnzg6RzQOhaT5SSdyTQG6BQE0BgdnsJKnPYeyLdxgltnzqdI5gHnJ8pJO5mgN4UBxftB1ZG2YFT00Ig0Bkdn7JZS1yw1kozW0R3zgW5BBUbAExp0yiNIoDboBTi3M5F3lTzMjZI3zQcv20AjhHxAxLK88vVg2Tut3VCqupKwQ5MnwjcwBs0Bk464wcgEjbYnwFAL85vab5mgDnN7TfM0Ac5vab5mgDnN7TfM0Ac5vab5mgDnN7TfM0Ac5vab5mgDnN7TfM0AumIfnOM7RktmMx3LXZP2D5UBdcxRUSzkCQJLRqSFUanckgAdSRQBaxRYSrlhJEhpEglWEg7ggg+YoDrnN7TfM0BRcxD81BnaCtwkSehSP1n50Bfzm9pvmaA8723xt1LNspcuKeaBKuy6ZH0kHar6MU41L81nnek5yhQvF2zrQNdnsXcZsRmuOYugCWYwMiGBJ0EzXl+j5OWHTbu859DjoRjTotJK8M/Tnek1WxsGDcg6CC8GTOURPWDHjBraeeS+KIgFyMxganUwTA+AJ+FAd81/ab5mgI5ze03zNAL4S+5NzvNpcgd46DKmgoDm1xi2wtlb4Iuki3DznKglguusAGfdQDfNb2m+ZoA5r+03zNAIcZ4g1q3zCzwhDGGMkDUjfwFAJ4jtSETEM2Y8gKYR8wuZlDAI2knUA+E+FAaWBvvlMux+kuj1jsLjAfZQHOOxbKbRNxlXO2Y5iBlFq6TPlpPwoBOz2nRhP0o+ja7B37rFGt6N90kHTr0NANcLxzXELhnhjmAJMgFVIG/nQDvOb2m+ZoCOc3tN8zQE85vab5mgDnN7TfM0Ac5vab5mgI5ze03zNATzm9pvmaAOc3tN8zQEc5vab5mgDnN7TfM0AxgLjFxJJ33J8KA1qAxuIfdG+H6hQC9AIYm9dV3IDFVS3lAUEFma4H6ScoyGAdvfQCNri+JJWcKwWFYnWdbeYqFIHeFwqsGNM3URQDSY66baNyjmNzIVyv6mcrniO73e93tPOgFMLxq8622FgkO1vUK8BWNsMZI+qGZs3qkIdqAleM3zAXDMW7mYHMuUFbZJMiTqbqiBqbfQSQBu0AUAtb+7P+TtftXaA44nYS6hRrmSGtsSCAVyutxd9pK70BnrwC0pIW4VADDJplAZ7t2Ms/hkeOVSOpoDYsgABRGgjQADTwA2FAVXfutv8S5+u3QGZjONuhcBF7j5CSRBJBZACWAnKO9JEEjegEe2t0PhrLjZnVuvW256gGtND1anws8z0t9R2rxH+zfrYn8sP9NK8j0b+7R7T6XH/V0Pg+bL8bwlHu81nMgIANIUqXbMB7RBInoAY3M7jzRDE9n0fl5b2isWOY5jl5YtlkJMhgVBDdNfAUBZa4EMsm8JLB+6BGhuOrDWc8N63UKNDFAbqKAIE9dyW666kzQFGDMNdP8Aaf7EoDAwnZlAqKuIDZVypAGhNprd0qA31mK3CPFfOaAaw/BQGRvSS0OW70NnabBYHveNokAQBnGkLBAVwPZ88hEe8gblhGCrKhhbFtnHf1vBv6T3aUBtcXsq9vI/qsyq2sd06HX3daASxdrBXM1x3UghmZs5AhlWwx0O0BV8jB3oB7C4qyCbYuoWLucsicxPMKx4gMPhFAUYzE4a6qlrq5Acx1gMO9bIJ8JaD8utAVXrWDzM7MgIZbpl8oU25AaJhQO95GCaAd4ZZCKyL6qtlHXQKoGvuoDPxPBbri79Pyy5eIUtAJOUmXHeXQiIjXfegOn4ReZ2Y3socycgIIAMKoJaNUkEgCCJG+gDOA4W1tpa4XGTKQQe9omrSxmMpjQQGbfegF14G4CjnmBa5R7pBM6O2YNoTqesGDrQA3BLkj6cwABlyHWHR4MPqpClSPBzqOoF+H4U6szG85zK6hYIC5iCCozHUGdTqZGsAUBRh+B3Eg89iVVgJUwCc8EAP+EJBkHKNooCt+zr9MTcVYIC6wJ50E97vQLg8u4D4ZQGsNwtluBzdZgJ7pkbm4d80HRwDIjuKYECANOgGeH/AHQfH9RoDYoDG4h90b4fqFAL0AUAUAUAUAUAUAUAtb+7P+TtftXaAVx/BxcfPnZTKHQIQApB0BXcwNTP6qArHZ60Do90aBQJU5QFZQBKnox3mgLeH8HS0/MzM1wrlYnY+pML9USsx+Ed6AZu/dbf4lz9dugGaA8z29+42/yo/YuVpoerU+Fnm+lv3ftXiN9m/WxP5Yf6aV5Ho392j2+J9L6Q+rofB82Wcb4EMQH+kZS6Mh0Vl1t3bUwRO1xjvGgrceYRd7OWmJJa5JDA6qJLG6SYCxM3X8ttN5A6v9n7TAiXG+qlQdVuKSBlifpGMxvHnID2AwSWU5duQuZ2111d2uNr+Mx8/GaAjB+td/Kf7EoBQ8GEoRccZGLAaRmLM8kddWjXoBtrIFQ7OoMoW44VWtvlEalORlkx/Yr+c3kQBy/Zq2RaVnYiyoVRCiQptFC8DvMOWPKTMaCANDiS5lUHYuo+ZigFrnZ7DkRlbaCQ7gsNfWM66mfeB4UB3gOH2B30t5Sr3NZOrBirMdYJJBOvjQEX+G2A6k25LkpMn2XcyJ8j9nhQEjgWHiOUIMSCWIMEkSCYJBJg9J0oBnB73Pyh/UtAMUBlYjgVtmZpKlrq3TAHrKqKNYn6s/3j5QBX/N5JkOwPMF5oCjM4KMWMDclf8R8iAJt9n7YVVzv3VRJWFJC5oY5dC5nVj110oDu5wVTZWwCAmbMwKzm3I0J9qG94oBb+bgZWFxz3svqd3L3Cr5eq5rjO5g66AyJBAsbs5bJnPc2gCdhlKnpJYiO8ddPMyAxheDJbucwFie+dTMZmuOYPh3zvOw85A0qAKAZ4f90Hx/UaA2KAqfDoTJAJoBXH2glt3S1zGVSVQGCx6CelATgLQe2jva5bMoLITJUncT1igL/RE9kUApxVeVad7djmuokWwYLa+OvTX4UBfhrCsis1vKSASpM5SRJEjeNqAs9ET2RQCnFl5Vp3t2Oa6jS2DBbUddemu3SgL8Ph1ZVLW8pIBKkzlJGokbxQHYwNuScgkgCfITA+0/OgEuMzatF7WH5zgiLYOUmTBM67e6gHVwqQJQA+HhQE+iJ7IoBHjFvlW2u27HOuKO6gOUmSM2uvTXbpQDdnDqVBNvKSASszB6iRvFAZ/G+F2n5Ia3mXmiVgEaq6yZ1gEg6a/Ca6pNXtrzEKlONSOTNXQniU5AxD2cK1wh7YyAhM3dUtcDQSdCFM+x01qunTjTjkxzIunUnNJSd7Zl0I2LRsMQoKFiA2UMCYIBmAdoI186mQLkw9sgEAEHUEGQR5GgEeNE2ree1hzfaVGQNl0JgmddqAfGFT2RQHKYC2JhR3jJ33gD9QFAJ8ZJtW89rDm+2ZRkDZdDuZM7UA6MInsigJ9ET2RQGfxkG2qG3hueTcVSAQuQa9/Xw/f0oDQ9ET2RQHNvA2xoEA1J+JJJPzJoBDji8tFe1huewcQobKRIKlpPgCR8aA0fRE9kUBymBtiYUamT76AS4sTaFvlYY3s1xVYBsuRTu5neKAf9Et+yKAPRE9kUAhxUm1y+VhjezXFRobLkU7uZ3j/wANAP8AoieyKAPRE9kUAhxUm3y+Xh+bnuKjQ2XIp3c+Mf8AhoB/0RPZFAHoieyKA5u2LaqWKiACT7hqaAzuFcSt3LpQWWRgGMkqdltMfVY9Lqf4vKQNqgCgMzjmAe6E5ZAKvmaSVzJlYG3KgkBjAPgNdSAKAoPBM6srs1uXzqtpzCDKFygldiZYiN2jWNQNkUBm8cwNy6LfLIBV8zAkrnTKwa2SoJhjlB8tdYigKf5GLqQ7Nb7+dVtPoggDKCV1BMsRA1aNhqBsCgM3jGAe61tkKws5lYlQ6nKchIB7sifhEEE0BXZ4RIUuxUqxYKjSqjOrhBmEx3QNANJAgRQGvQGXxfAPce2yFYWcyMxUXAcsKSAdJE/ADYmgOLfBpCF2ZSjFgqOcoBYME7w1UQBsPKIEAa00BidoArG1F20hD6q9zJzBEm1I11gEjy2I0oBXC4iyCl0XLjZQ7omHF29byMQkDIhza6gCI1+qtAaT5711Poytu0xaXEFmiENtQdhLSWA2EAzIAHV7N17i281u7kzZATcFwd0sQTlKZAg0AIy/WnugZeAt2EC23dhbR7rRdsXLcsFPMJe4ADbhmIMQRoCQpFAbPC8Rhsirh7ltkCgqEcMMh2IgmR50BTxbh73Llp0ylUDZ0YlRcBK5Q0A6DVttwBsxIA64dwwoVd3bMFuLkDEoA7hwBIk5QFUHTQba0Bp0Bk8W4fcuXbTrlKqGDozFRcnLkBgGQvebUbwOpIAt4dw4oVZmJYB1yzKgM2YKCRJyiFBMaDYSaA0aAz+M4J7qAI2Vg0zJGkMCJXUTMSNpka0BRheEnPnbuQ0rbttKjQTBZQRJGoXKDJmZMga9AIcbwb3rRS22R8yEPqMsMCxEazlzD4xpNAL4LhbC4LhAthQALVtsy5oIZiWQGdYgROUEyYgDXoDO41gnuqotsFIYNMlZEEFZXUZpiegJO4FAV4HhhV+YxyxOW0jSighQTqo1JE6ADXzJIGrQGdxrAvdVOWQCr5jJK5lhgySNQG0B8BruBQHHD+GlHNxjl1OW0jSiggTEqDJIzGIGu2kkDUoDGx/DLjX+YAj28gU2nZlBeWhzCnUAgDT6xP1RIDfCeHmykF2uMxDMzGZbKqkjwBiY13oB6gIImgOVtgagAfD3fwHyFAd0AUAUAUAUAUBxdvKolmCiCZJA0GpOvgKASPG8N0vIxAUwhzmG9QwkmD0NAC8WUyFt3mILr9xuJqgkwbgUEHYNME7HQwBAx14ju4ZwYU/SPbUSd1ORnIIHlHgaAkNiST3bKDM4BzPdlf6NiMqQZ3WT7zQEeiYhhDYgKcoE2rQWGkEsBca4II0gzvvQFLqnMyPiLpYksFLZAAQSEBtqoICqxAJJ0J6TQHR4PhSAjotwFckXma9mAOaDzSxYhgDJk6CgHLFqyssi2xmJJKhRLdTI3O9AXC8pnvDTfUe/9VASbiggSJOwnf3eNAci8piGBmY1Gsbx40ANfQbso1A1IGu4HvoCjFYaxdDLcS1cB7rBwrAxBgg+cGKAXXAYYkMmVSX5n0blMzdScjDNpuDIoAtcNhQLeIvAZSoOdbu5nNmuqxZhtqYigLGw+IB7t9CJT17WY5R64lHUZjoQYga6HoBBuYoR9HZYd+SLjIdvowFKEGToTmEb60BB4jcE5sNd0CmVa04JPrKO+GOXroPKaA6HFrc5SLqnMyd6zdAldScxXLljZpg/A0BNni+HcgLetElc8B1nLOXNEzlzAifHSgHhQBQBQBQBQBQGPxHirW7pQBYX0aZmTzrrWtIOkROxnbSgFrXa20xQZH75AHqnfkxsTr9KsjybfSQObHabO9si2RacesSMwZmtKmk+rNwA9dD0iQOrfa/DlQ0PlkDMFJAkqATG3rCgNHh3FkvO6oG7nU6T8N/MeVAaFABNAVelJ7a/nCgFMfxvD2cvMuKoY5Q24BiYJHq6TqdNKAdtXVYBlIYHUEGQfcRQHdAFAFAFAUY68Utu4ElVZgJAkgEgSxAHxIHmKA87h8dw4qDdx9q65FsszYoAMyjRhbW5kSTqQoAPWau4vV5r3M5lJay+xjeFKZS7ggZYyHszL+uZmZbSfGKcXq8x7mV8PT5y3oeXtBgumKw/6a3/ABpxerzHuZzjNHnrejscewn3zY/Sp/GnF6vMe5nONUOfHejr+W8L98Wf0qfxpxerzHuZzjmH95Heg/lvC/fFj9Kn8ajwNTmvcOOYf3kd6I/lzC/fNj9Kn8a46c1pT3DjdDnx3ox+J28BfdnbForMhTu3rQ0K3E3IJ2cmCYkKY0qNmON0OfHehdcNgkINvHW0CsWQcyy2Uu7vdMtJJJc6k7hSZ1nh3jVDnx3oGwXDSpQ4xMkg8v0i3lHddCI8CrEGd4AOkg8uhxqhz470Tc4Zw5wQ2KVgxkjnW4Ii6pUxupF15HXTpIMXUitaOrEUXomt6Gcdh8NdZW9LSFVUC57cZe8tzX1szK0SCIyqehmLr0l7S3omqsHoa3luH4fhFZWF8ErlJ79vvFSWUmAIIJPqxOxkaVHjVHnx3oldFl3hmGcMDe0Y3DAa3pzM2eDEnViRJMe7SovGYdfxI70SsyP5Ew2h5h0fmA5k0IYsomNQCdJmo8fwvvY/eXmS4OT1MpvcHw5ck34UhtAyA5me5cJzRIgvoBG2s1LjuH95H7y8zvA1Oa9zH+GNh8Pb5a31IzXHl3SZd2uNtAiWMabRXVi6D9uO9EuL1eY9zGDxbDje/a/SL/GpcZo89b0d4rW5ktzODxzC/fNj9Kn8a6q9J+0t6O8TxHu5bmcntBg/vrD/AKZP+6pcJB60S4jifdy+6/Ij+cWD++sP+mt/91SujvEMV7qX3X5Fd7jmAcENicMwO4N22QfgTXR+z8X7qf3X5CgxXCwxYXcIrFlclbltCWXRWYqRmIGmvTSu2Y4hivdT+6/I74Xi7IvLbw+JW6hR8yc4XyGkEPmZzcjVljUertGpxaK6mGrUlepCSXSmvE364UBQBQGde41ZQsGJXK4tmQfWKhwB490g6eNAcHjliSC5EXOVqCO/myaSNRm6j37UADjliFOeM4VlkEZlYgKyyNRqPhQHacWtG1zgSUlVkK0ksVCwIkzmH/gNAU3O0OGVWZngKAW7rd0ESubTTMNp36UAP2jwyxNwagsNGMqFZ823q5VJB60BdhuN2Lji2j5mM7A9GuKdfDNbcTtp5iQH3QEEESCII8R1oDF/mdw77yw/6JP4UAvi+w2BfLFhLYBk8pVtlvwWYCcvkI6UBtcP4fasJks21Rd4URJ8T4nzNANUAUAUAUAjxv8A4e9+Sufsmuw9dDUfmexsK+lekw1B21UkYag5aqRhqDlqumGoNrtXHoMb0nLVnmEVtWWZNFbVkmTRwayTJHK71lqE46TRwtYKiN9I1sNWGoehSNXDVgqHoUzWw1YKh6NIcubVmTzm+AhiK0QNMDKxVa4GuBlYmtcDZTMrE1qgbIGdc3rXA0rQV1qgSIrVAEVrgD1v/pcP/fH8lc/WlWVfUPE/8g/dV8S8GfX6ynxoUAUAvdwFpvWto0tmMqDLQFDajeABPgBQHDcMsGJs29CCO4uhEFSNOhA+VAdJgLQ0FpANNlHQyvToQCPdQHFzhlkqq8tcqHMFgBZgqO7tsf1eFAV2ODWFBHLUyFHeGbRU5ajX8Ake5j40BceG2ZJ5VuSSSci6k5pJ0/Df89vE0B2mDthswtoG17wUA6lmOvvZj72PjQF9AFAFAFAFAFAFAFAJcaE4e8B/V3P2TXYu0kwfn+32UxygZsLeGw1WNToB750r3+M0ecjHOEnqG07L40ROFuiTAldzqYHjoCfhXViaXORknRqP2Rq32bxgIBw12TJAy6wIkx8R8xUuM0ecjHPC1noixq12excx6PckQYy6wZgx4aH5Gu8ao85GSeCxD9hjKcAxRkCxckaERsd4PhoQfjXHiaNvWRlfo/E39RkDgGKO1i4dxos6jQj56VRLEUn7SC9HYnmMqPAcVlzcl8sTmjSN5naI61nnWhtJr0fieYzm52exYEmxcA0EkRqdB8zpWaU47SS9H4nmM4fs7ixE4e4JMCViTqYHiYB+VZpMlxDEcxkDs7iwwHo9yTJAy6mImB8vnWaab1ElgcQvYY9h+BYoGORcmAYjWOhjw0PyrHOlN6jZTwtZaYs0sNwjESRynkaERt118NKxzw9V6Is3U6M1qZpYTh107W2MEjQTqNCPfNY54OvqgzbTi0aOHw75c2U5YnN0jxnaKxVMBiX7DN1OSQ3dssFkiBpqdtdBrWdejsVf6tmyNWG0TxOEuadw6mB5neB4ner44DE8xmiNemvaRm4nh16Y5bSZgRqY3gfL51qhgsRzGaYYmjzkZt/hGIJgWXmJiNY8Y8K0wwlbms1QxlBe2jOvcCxRkCxcJG4A266+GlaYYeqvZZqjjsMv4iET2dxZmMPcPTRZ1G499aI0qi1F69I4X3iKx2dxZGYYe5l3mNI8Z2rTGEthL9o4T3iIbs7iwJOHuR4xp5a1oih+0cJ7xA/ZvGDfDXROglYk+A860xaO/tHCe8R6X/084RiLGMzXrT2wbbgFhEmVMCp1JxcLJnkem8ZQq4ZRpzTeUnm6mfUqznyoUAUAUAUAUAUAUAUAUAUAUAUAUAUAUAUAUAvxApyrnMbKmRszbZVg5jPkKA84vE+baa4Wu8u24D62cwZbndhRb72oUnXrAzEEUBo4ZWusod7isoW6sG02jBl1It7wT4jwJgwA4cASwfnXJAYDS3scpP1PwRQEjAHMX51ySAp0t7Akj6nmaAi3gCpYi9cljJ0t7wF9jwAoAs4AqCBeualm2t7sSx/o/EmgOBwr6Llc25ky5I+j9WI3yeFAZvFL5Diyz3SGa2qGbYDXZDhZ5XdAADEnfYAnSgOXxRcmWufQMGfvWtCcydwcvviJPTw9YEADXbh5LB+dclQwGlvYxP8AR+QoAHDznL865JUKdLewJI+p5mgC3w8qzML1yWIJ0t7gBR9TwAoAscPKAgXrmrM21vckk/U8aA4XhUW+VzbmXKUj6PaI3yeFAU8VsFLWr3n1UKi8oFmBBRQSgA1A1JiJmgM2/wARDIl3NdNsXMqEcsNzIIEobYhZJEnbcgDWgNLD2GdyWuXFe1K6G2whgraHljy3AOnhBIDI4ec5fnXJIC7W9gSR9TzNAFvh5DMwvXJYgnS30AA+p4CgCxw8pMXrmrFjpb3Jk/UoDlOGQnLF65lgj+j2O+uSgC5w0lMhvXMsAf0fSI+p5UBmXbzvdNoG4xtksDmtqDkCk72dT302kanXSgO+G4wXWs3ZuFHLrbLZAZAObMioCuitGp21AJoD0FAFAFAFAFAFAFAFAFAFAFAFAFAFAFAFAFAFAFAL+g2swblpmBJByiQSSxgxpqSfeT40B1h8LbtzkRUnfKoWffFAXUAUAUAUAUAvdwVpiWa2jEjKSVBJXeCSNRIGnlQEDAWu79Gnc9XuL3dZ7ummuulAM0AUAUAUAUBXfsq4yuoZTuGAIPUaHzoCocPtTPKtzGWcizliMsxtGkeFAWWMOiCEVVG8KAo+QoC2gCgCgCgCgF72BtOIe2jCSYZQRJmTBG5k6+dAdJhUDFwihzuwUAnbdtzsPkKAuoAoAoAoAoAoAoAoAoAoAoAoAoAoAoD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166" name="AutoShape 24" descr="data:image/jpeg;base64,/9j/4AAQSkZJRgABAQAAAQABAAD/2wCEAAkGBxISEhUTEhMVFRUWGBcWGBYXFxkVHRgYHh4aGRUYGBcYHSggGhomGyAaITEiJikrLi4uGiEzODMsNygvMCsBCgoKDg0OGxAQGy0mICYuLS0tLS0uLS0tLS0tLy0vLS0tLS0tLS0tLS0tLS0tLS0tLS0tLS0tLS0tLS0tLS0tLf/AABEIAJUBUgMBEQACEQEDEQH/xAAcAAACAwEBAQEAAAAAAAAAAAAABAEDBQIGBwj/xABLEAACAQIEAwQGAwsKBQUAAAABAhEAAwQSITEFE0EGIlFhFDJScYGRI0KhM1RicnOSk7GywdEVFkNTY4Kio7PCNHSk0vAHJDVEZP/EABoBAQADAQEBAAAAAAAAAAAAAAACAwQBBQb/xABEEQACAQIBBgoGBwcEAwAAAAAAAQIDEQQSITFBUZETFCJSYXGBobHRBTJCU3LBIzNikrLC8BU0Q3OCouEkY7PxBsPS/9oADAMBAAIRAxEAPwD7gTQCy8RskWyLqEXTFshgQ5ie6eunhUcpbS3ganK5L5Ono1ZwTiFom4A6za+6a+ppm73hprTKWfPoOOjUSi2vW0dOrN2lDcbw4t27puoLd0hUadGJ2A89D8jXOEjZO5YsJWc5U8l3jna2IuHELXN5Gdeblz5OuWYn513KV7ayHA1OD4W3Jva+q+w4s8WsOLrLdQiyWFwzohUS2Y9IFcU4u9noOyw1WLinF3la3TfRYqbjuHFj0jmrypjPrvOWIiZzaRE04SNsq+YksJWdXgcnlbO8sxnF7FpUa5cVRcICHfNOoIjpGs7CjnFZ2yNPDVajajHOtPQTjeKWbLIt24qG4YUHqdB8BJAk6SQOorspqOk5Sw9WqnKEb20k47ilmyUW7cVDcMKD1MgfASQJOkkeNJTjF2YpYepVTlCN0tPR+rBj+K2bJQXbiqbhyqD1Og+AkgSdNR40cktLO0sPUqpuCvbOyeI8StWFDXXCgnKNCSTqYAAk6An3AmkpKOk5RoVKzyYK+s7bG2xb5pdRby588jLlic0+EV3KVr6iKpTc+Dtyr2truTgsbbvIHtsGUzBHiDBHkQdIopJq6FSlOlLJmrMow/F7D3WspcBdZlRPQgNB2JBIBjaRMVFTi3ZMnPDVYU1UlHM/no36tp1xLitmwAbrhcxIAgsTAkwqgmANSeldlOMdIo4epWuqavYZs3VZQykFSAQRqCDqCD1FSTvnRVKLi7S0oUs8XsPeaytwG4syuvSMwB2JEiQNRImoqcW7LSWyw1WNNVXHkvX+uoempFIngOKWbxYWriOUMNlMxuPlIInbQ1GM4y0Muq4erSSc4tX0XHDUikzsFxvD3XNu3cDMJ8YMGGysRDgHQ5SYqEakZOyZoqYStShlzjZZu/RfZfpNIVMzinEeIW7CZ7jQJCgQWLMdlVVBLN5ATUZSUdJZSozqyyYLP8ul6g4djrd5BcttmUyNiCCNCCDqpB0IImuqSkroVaU6U8iasznH8Tt2Y5hIzTGhO0Tt76pq4mnS9d2KZSUdIm/abCgEm4QBqSVYADxJiqVj6D19z8jiqJuyFMN23wFxgqXpJ1HccZh1KkrDfCam8XSSu29z8i6pTnCOVJZtfR1jn85MN7Z/Nb+FQ/aFDndz8ijhYjfD+J2708sk5YnQjfbf3VdRxFOrfIZKMlLQO1eSKr+IRFLuyqo1LMQoA8SToK42lnZKEJTkoxV29SEsHx3C3WyW79tmOoAYSR4r7Q91RVSDdky+pg69OOVKDS8OvYaM1MzE0AUAUAUAUAUAUATQBQHl+1XErlproB7voWJuRA+6IUCmd9mNU1ZNXXQ/13nqYChCooyaz8JBdjyn8jypTlphbYP/AA16/H93GWLQ/wADtWW1lFbL/iS8D2XPLqVp+8jHvpSl4pDN9yrcXInv2WO/UNetn7IqTzcJ1eZTFZXE09Ul3qD8yviFqMObUaIOLMoHQoxCx5977aSXJtsyu4UXetwm3gU+m+nwNay844XJ3xRt/wB30NWA92bWrV9Zfpt/aZJR/wBI4fYyu3hbX3ZjLwf/AA1wHa/YwLsPE3r1wP8AMGKrXqvpUe9mup9dFrTGVW39MU1uNY63uWR3TxIgjoR6Mbn7Wvvqds9tWV8jHa1PL18F+e3gI4HDm7h7SNqF4bfT3ElEkfBaillRSfNZoqz4OvKUddaL3Xf5hvjbcy3ec7rw0uPJml5HxtqfhUpq6fwlGFWROEVrrW3Zvmd8eTmnFn2OHqV8mc3XJB/uJ8hSpnyuiPn5DBfR8CttZ37MlfmYdo/pfST1XhzMPIuWbT4oPlXamdy6v14EcFyFSS11fBJfmZq3mz4zCg6gWL90de99CgP5rsPjU27zj1P5GSKyMNVtzors5TtvSfYZlhM2Cw1v6pxK24/At3mIU+UIBUEvo4x6fA1TvHFVZ68hvtlFK/8AczW4GctzGjouIzAeGazac/NiTVlPM5dfyRkxWeFF7YeEpIx+EpltcLfq7NmPibtq5cafewBqqGiD2/NN+JtxDvUxUNS0dGTOMVuTsbKjNxB5H3PDW8vlzLj5/ny1+VWWvU7DC+Tg10zfclb8RHZg5MO6HazdvoPJFdigHkEy12lyY22XGO5dZS5yi+1pX7zIwVkrhuH3joxuo7nxOIV84+Lup+AquKtGD6fH/s21XlV8RSWjJaX9DVu6PebvajENbwt0oSGZRbUjozkW0PwZgatqtqDsefgaaniIKWhZ31JNvuQr6IuHxWECAKptXMPA65Qty2PgFufnGo2UZxtssXKrKth6uVpylLfdPfdbhztTfZMLdyGHYC2h8HuEW0P5zCpVW1B2KsDBTrxUldLO+pZ34CPHcItizYe2sei3LWWOlskWrgnwyMT8KhUWTFNareTLcJUlWqzhN/WKV+v1ovelvPRLV555g2F52NuOdVwyraTyuuM91vfkNsfFqqXKm3s8Wbp/RYWMFpm238KzRW+7a6jrBjlY67bGi37YvgfhoRbunw1U2vtri5NRrU84qfSYWM9cHk9j5S71IR7a72vc/wDtrzPSmmPaeTX1Hh8UovXuUdbdsB3HRnM8tT4gQWI/FrBF5EMpaXo6OkupvgaPCL1pOyexLS106k+sa4hgxdQqdDujDdHHqsPcf4VXCWS/EpoV5Up5W3Stq+fmRw3FG7bViIbVXHg6nK4/OBrtSGTKyGIpcHUcVo0rq0o9j2J3u+5P91ep6K9o7R1nosZiFto1xyFVFLMT0A1Jr1nJRzs0wpyqSUIq7ehGJw7hpxJXE4pZ+tZsNqtpfqsy7G8dyT6uw2k1Rjl8qfYtn+TdWrLDp0KD6JSWmXQvs9GvSzW4hwy1fTJdUMu46FT0ZSNVYdCNaslBSVmZKNapRnlwefx6GtfaZvDcXcs3BhsQxaZ5F4/0oGpR+gugfnASOoFcW4vIl2P9azTWpQqwdeirc6PN6V9l92h6jdBq4wk0AUAUAUBE0BlYztBYRzbUtduje3aU3GH40aJ/eIqt1EnbSzVTwVWcctrJjtlmXZt7LnOFxeLuMJw6Wrf1uZdl48ktgr82opTb0W8RUpYeEWlNylqss292f9psVYZTx3bxe9b/ALS1fsfnmzH6jWevpXU14Hs+inyZdEoy3KfmZGOtjmYj8A4hvniMNc/dVUlnl2+KNlKTyKfTkLdCcTm8JTF/2iYgf9ZcX94o9Eum/idi7TpfZcP+NP5F+NSXdfweL/abZ/fNdks7XxfIjRdoxfTQ/MWYc/c7njjp/wClKfuiu3zp/a/KVyzqUf8Ab/8AamKYYRZtD/8ANwj/AF3qHs9kPEul9ZJ/axH4DX/+xbPjxG59mGcfuq63KXxPwMf8KX8qP40V8BHdUeGDuj/NYVGCzdj8SWKd5J/bX4YldwZsPejrwm3H5t6KN3i/hOweTVhfVWf5Rt9Vx/8Aylpf8q6f313SpdS8GQjyZUP5kn/dHyOLgLelx14dYHzGIo8+U/sr5iHJ4H+bL8g/hDOLwpH3nc+1sPFSXrR6vIzzzYaov9xeEhTC/wDDYT/mz/qXq4vVj1+ZdUf01b4P/k0MDpex/wCMjf5KCfs+ypx9aX61Iy1s9Kh1P8T8zNw+mF4T+Ph/tw9wfvquPqU+zwZsq58Ri10S/wCSJrYb/wCQv/8AL4Yf48RVqX0j6l8zFUf+jh8cvCAhz8ljiZOmS5ePzsW2/fUHK0Z9FzQqanWwy2qP4mvkXcaslMDaH9U2EPuCXLU/YK7JWgui3dYrws8vFSb9pT74yGO0neOGtf1mItmPK2GvH9iu1NS6V3f9FeCzKpPZB/3Wj+YntCIfCXPYxKj89Llofa4pUzOL6Rg88asdsH3NP5B2kOb0a37eJtf4M17/AGClTUun/IwV1wk9kH32j8xrj2E52Gv2ur27ij3lSB9tSqK8WugpwlXg68J7JLxLOFYwXbFq6Nnto/zANdjJOKZHEU3TqyhsbW5iHZPvWDdO9+5dvT+CzHl/5YQfCoUs8b7WaPSHJrcGvZSj2pK/fcOPdy7hb3RbvLY/g3QUH+Zy6VMzjL9Z/wDIwnKp1aW2N11xd/w5Qh213te5/wDbXl+lNMe08utpR4rgneRrv9c7XP7vq2/8AU/GsFbM1HYTxmaSp81W7dffc0KoMpnYb6PEXE6XQLq/jCEuj9hv7xq6XKpp7Mz+RrqfSUIz1x5L72vJdh7fsWdbvuT/AHV6Xor2iujrGuKH0nEJhx9ztZb1/wACZmxbPvYZyPBB0NejNZcsjVpfyPWofQUXWfrSvGP5n8l1vYb61ceeiaHRPiXD0v2zbuAkGCCNCpGqspGzA6g1GUFJWZbQrTozU4ae5rY1sM3hvEntOMPiiM50t3ohb4/Ut0DdOu400FcJtPJnp27TTWoQnHhsOuTrjpcfOOx9j6d0GrjCTQEE0BncU4zasQrS1xvUtIMzv+Ko6eZgDqahKpGOZ6dhooYapWu45orTJ5ku35LO9giOH4jE64lzZtn+gtNDEf2t5df7qQPM1DJnP1sy2ebL+Go4f6lZUudJZv6Yvxd+pGvgsDbsoEtIqINlUBR8hVkYqKtEx1ak6ssqo230jEVIgTQHnu1fB3xPo2SPo8RbuNJj6MTnjxO2lU1qbla2pnoejsXDD8Jl+1BpdbtYzsV2fvG5xFhEXrQFjUeuVl58O+F3quVKV59Og1Qx9JU8NF6YO8uq+buF34BiMuEAQS2YYgZh3M963iH/ABtVddJ1aucFO0Vv33JrHYfKqtt29jNptGUF4p9g2nCLxxV8soFrJf5bSO815bWYRMiCjb+0KnkScnsz95S8XSjQppPlXjdbMjK8cruEhwrFLw5Po5xIum9ysw65kAzbaKQfhUHCpwejPe5dxnDPGtZX0eTk5XUr6OloaxvBbgvWFRM1vJhUdpEIMPc5momTmBgROtSlTd0rbO53KqOMp8FOUnZ3m0tuXHJ7tLL8PgbxxkG2RaS9cxIuSIYtaW0qATMy1wnToPGpJS4Sz0J37iE61Lit1LlOMYW1q0rt7NCW97COzvDry3b4uoVRVa1baQc6tdu3JEdAjINes1yjB3af6zsYzEU5Uqbpu7zNrZaMVZ9qZTwDhN427iXUNuMLbwayQc2QXA1wQT3TmWJ13rlKMmrSWpLxJ4zE0suMqck+W5u2q9rLrVncb7OYG89m+b9vlPeCplJBhVtLbJlTGrZyPKKlSi2nlLT5FWNrU1VhwMspRu79cnLwsus47NYG6Vutftm0WtWcPBIMi2jBnGUnulnaPIedcpRk077EtxLHV6alFUpKSUpTzfaazdiSuT2Yw9/OrXrbJycOmHBJU8xgfpHXKfUOVImNz4V2mpN3ktCsRx1SjktUpXypOWbUrZk769JVgcHfz2rDW2CWL968bsrldDzTaVYM5vpBII0yHxrkYyylG2h6f11k61alkTqqSvKKjk57p5sq+rVmz6yzjFvEJdvi1bZ/SbVtEcRltuM6ObknQBWVvPKRvXZqSk0lpI4eVGVOm5ySyJNta2szVum910XTHeMYBlw9sWVznDtZdV6sqEBlH4RTNHnFSnG0VbVYow1aLrSdR2U1JN9a07zrgaO12/iHQ2+aUVFYQ3LQQCw6SzOY8CKU7tuTRzFSjGnCjF3tdtrRd7OpJdtzL4xg7puYiwtpjbxbWSbg9VVgJiMxnRsirHiWHgarnGV3FLT+ma8PWpKFOrKSTpqStrbveNtueWfqN/jeCN/D3bQMG5bZQfBiO6fgYq+cbxaPOwtVUq0Kj0Jpsy+HNexF+3du2ntLZtkZXiTeeA+WN1VQQG65zG1VwypSTkrWNVbgqNKVOElJyerVFaL9Lvo1WNHtFgmu4d1txzBle3O3MRg9ufLMBU6kcqNkUYOrGlWUp+rnT6mrPuYjg2uYnEW7rWntW7KNAuAAtdeA0CdkUEZtjn0moRbnK9rJeP8AguqKFChKmpKUpPVqivN2dtVs+k3oq4888nlxNqzcwVu28lnS1eAHLWy5JDFp7rWwSuXc5VjQ6Z+UlwaXb0HsXoVKscTOS1OUdbkloXxNXvqu9h6nCYZbaIiCFRVUDwAED7KvSskjypzc5OctLd32lHGcCL9m5aJjMIDD6rbqw8w0H4VyccqLRZh63A1Y1Nj7ta7UeG7WXcViEt2fR7qXSGS64UlEHdDOjj1pE5QNdRMQa83FJycZNPk9F8/YWVKNGnU4VSyorOkvWexNaraym1w91UKtpwFAAGRtANANq8l06snfJe5+R5UsqTbek79Du/1b/mN/CucDV5r3PyI2YlxPhV5wrW7bi5bbMkqwB6MpMaBlJHloelW04TV1KLs82h+RooTyW4zXJkrPo6ew1+zOPxAFxbeEvC62QDmobaIe9Ja4dGA8EzE16OCpzpZWbT+s5soYSnFt1KiUejPJ9S87HruCcN5CFS2d2YvcuEQXc7mOg2AHQADpXpU4ZK6TuJr8NO6VksyWxL9Xe15zRqZnCgAigFcfgbd5DbuKHU7g/YR4EdCNRXHFSVmTpVZ0pZdN2ZlphcZh9LVxcRb6JfJVx4AX1BzD8ZSfOq8mcdDuunzNbq4atnqRcJbYq6+7mt2O3QW/ypitvQnnx51nL882b/DXVKfN70R4Chp4ZbpX8Ld5W9vHXtGa1hk/s/prnwd1CL+a1c+kexePkSUsJTzpOb6eTHcrt70O8L4PZsSUXvt69xiXdz4s7an3bDpUo04x0FFfFVa1lN5loSzJdS0D4FTKCaAKAKAiKAIoAigCKAIoAigCKAIoAigCKAIoAigCKAIoAigCKAIoCYoAigCgCKAKAiKAmgCgIigMrj/HrWDTNcDmdgiE/NvVX4kUBl8P7cWHQM6X1JnurYv3QBJA7628p01091AOWO1uGdlQLiJYhROGvqJJgSxtwB5nSgGU47bJgq66uASA2Ypc5RCqhLE5tRptrpQEfzjwvei6O6FJgMfWAZIgd6VIOk0BFvtFZy3GbMgtlpJUkMoMZ1KzmX3bTrFAX/y3h5Yc1AUDMwJiApYOTPhlb4CdqA4xHHLK2hdBLKzhFCqxJbNlICxOmp26UBB7QYaJ5giAQYaGByQVMQ3rptPrCgIudosKASbqwuWYDGMyl1mB1UEj3GgC72iwq5s11QELKx10ZRcLCY1I5dz80jegLLvG8OubNcAyzJMiINwGTHjaufm+YkAs8assyrnGZyQo11jqdNJ8/CgNGgCgCgCgCgCgCgCgCgCgCgCgCgCgCgCgCgCgCgCgCgCgCgCgCgCgCgCgCgCgIZQRBEg9KAqwuFS0uS2oRQSQqiAJMmANBrJoC6gFH4baO6DckESCCWzkgjUHNrIoDheEWBtbA2iJXLAAGWPV0CjSNhQE3uE2H0a2p9b/ABatt49fGaAh+EWDvbUjvaHUHNmLSNjOZt/aPjQE4vhdq4gRwSFYMDmOYEGZDTPiN9iRQFdrgdhc0INSCOmWMkBI9QDIm0eqPAUBZd4TYaS1sEnc6idMupH4Mj3EjqaAluFWSCDbUglmjpLBg5A2Eh3mN8x8aAqbglgvnKAmSSDJBbMXDZTpmDFyCNi7HrQFmF4Xbt6qDILGZjQmcukAqOgO3voB2gCgCgCgCgIJoDNHHrGTPLZDs2VgCYkqCRv5eII3BFAOYHGJeTPbOZSWAMEaqSp38waAuNAZg49YKZ8xyGYbKwBIElQSPWGuniCNwRQDuDxS3VDpMGYkRsSDQHWKxC20Z2nKoLEgTAGpMDyoBK7xyyozMWCnUHK0MJgldO8NtuhBEg0A5hcQtxcy7SRrpqCQR8xQFrGBNAZZ7QYfJzMx5ZmHytBgSwBjUgTI/Bb2TAGjh7wdVddmAYdNCJGh2oAxN8IrO0woLGBOg1Og30oBG5xyyozEsFPqtlaG1C90x3pYgCN5BEjWgH7VwMoZTIIBB8QdQaAjEXgis7TCgsYE6DU6DegEL3HbCLmZiF1IYq0MAYJUx3tYiN5BEigNG24YAjYgEe47UBxir620Z20VQWJ3gDc/AUAjc49YUAksAwlTlPfG0rp3htt7S+0JA06AoxmKS0udzCyoJ8MxCifASRrQCd3jtlYzZ1JiAyMCQQzAwRporHX2Y30oDSVpEigJoDMPHbMM0tlQlWbK0K4kFCY9aRHvIHUSA/YvB1V12YBh00IkaGgLKAzf5bswWlgoOUtlaA3sEx63SPEgbmKAfsXQ6hl1DAEHyOooDomgMs9ocOE5hYi3r3yrAEgSVBjVtxHiCu4IoDTRpEjrrQEk0BmDj1jJnBbIZhsrAEgZioJG4E/EEbgigNMGgK8TfCKztMKCxgToNSYFAJPxyyACSYYFlOUw6jdlMaiNfMEETIoDRUyJoCaAKAKAKAKAwMJhcuI5IsOLKIHW4XlC5hSAh6wSffJiTJA3hQE0BgcNwgF97Xo7JZtZWtuXzI7MO8Qh2Op8dZOhMkDdVQNtKA4xNlbiMjaqylSNtCIOo8qAyeHWiMRcQ2GW3aUC1cZ8ykNDMqKfVAMDrEAaCBQGyqgaDQUB1QGBwXBxcuWzh3t27LfRFnzK8qQzqvQxPj656k0BvARQHF+0HVkbZgVPTQiDrQGRwyyefdQ2GW3bAFp2fMrBtXCofVAIjrA0EDSgNqgOLtsOrKdmBB6aHQ0BkcGtHm3Q1h7a2iUtFnzKynVii/VGg8YGgjUUBt0BVibC3EZGEq6lSNpBEH7KAyeD2ZuXVfDtbW0eXaZ3zhrZMnID6okL4/VH1YAG3QFOLwyXVyOJUlSR45SGE+UgUBmcFVi94XLLoEYW0e4/M5iLOUidh16k5tSTQGzQBQGBwXCZzdNyw9mL7tlL5luGcwuxtqTttoPAQBvCgA0BhcHwuZ7wew9pUukqC+Zbp1+ly7ecajY7jQDdFATQGD2ewsg5rD2BbuMERnzg6RzQOhaT5SSdyTQG6BQE0BgdnsJKnPYeyLdxgltnzqdI5gHnJ8pJO5mgN4UBxftB1ZG2YFT00Ig0Bkdn7JZS1yw1kozW0R3zgW5BBUbAExp0yiNIoDboBTi3M5F3lTzMjZI3zQcv20AjhHxAxLK88vVg2Tut3VCqupKwQ5MnwjcwBs0Bk464wcgEjbYnwFAL85vab5mgDnN7TfM0Ac5vab5mgDnN7TfM0Ac5vab5mgDnN7TfM0Ac5vab5mgDnN7TfM0AumIfnOM7RktmMx3LXZP2D5UBdcxRUSzkCQJLRqSFUanckgAdSRQBaxRYSrlhJEhpEglWEg7ggg+YoDrnN7TfM0BRcxD81BnaCtwkSehSP1n50Bfzm9pvmaA8723xt1LNspcuKeaBKuy6ZH0kHar6MU41L81nnek5yhQvF2zrQNdnsXcZsRmuOYugCWYwMiGBJ0EzXl+j5OWHTbu859DjoRjTotJK8M/Tnek1WxsGDcg6CC8GTOURPWDHjBraeeS+KIgFyMxganUwTA+AJ+FAd81/ab5mgI5ze03zNAL4S+5NzvNpcgd46DKmgoDm1xi2wtlb4Iuki3DznKglguusAGfdQDfNb2m+ZoA5r+03zNAIcZ4g1q3zCzwhDGGMkDUjfwFAJ4jtSETEM2Y8gKYR8wuZlDAI2knUA+E+FAaWBvvlMux+kuj1jsLjAfZQHOOxbKbRNxlXO2Y5iBlFq6TPlpPwoBOz2nRhP0o+ja7B37rFGt6N90kHTr0NANcLxzXELhnhjmAJMgFVIG/nQDvOb2m+ZoCOc3tN8zQE85vab5mgDnN7TfM0Ac5vab5mgI5ze03zNATzm9pvmaAOc3tN8zQEc5vab5mgDnN7TfM0AxgLjFxJJ33J8KA1qAxuIfdG+H6hQC9AIYm9dV3IDFVS3lAUEFma4H6ScoyGAdvfQCNri+JJWcKwWFYnWdbeYqFIHeFwqsGNM3URQDSY66baNyjmNzIVyv6mcrniO73e93tPOgFMLxq8622FgkO1vUK8BWNsMZI+qGZs3qkIdqAleM3zAXDMW7mYHMuUFbZJMiTqbqiBqbfQSQBu0AUAtb+7P+TtftXaA44nYS6hRrmSGtsSCAVyutxd9pK70BnrwC0pIW4VADDJplAZ7t2Ms/hkeOVSOpoDYsgABRGgjQADTwA2FAVXfutv8S5+u3QGZjONuhcBF7j5CSRBJBZACWAnKO9JEEjegEe2t0PhrLjZnVuvW256gGtND1anws8z0t9R2rxH+zfrYn8sP9NK8j0b+7R7T6XH/V0Pg+bL8bwlHu81nMgIANIUqXbMB7RBInoAY3M7jzRDE9n0fl5b2isWOY5jl5YtlkJMhgVBDdNfAUBZa4EMsm8JLB+6BGhuOrDWc8N63UKNDFAbqKAIE9dyW666kzQFGDMNdP8Aaf7EoDAwnZlAqKuIDZVypAGhNprd0qA31mK3CPFfOaAaw/BQGRvSS0OW70NnabBYHveNokAQBnGkLBAVwPZ88hEe8gblhGCrKhhbFtnHf1vBv6T3aUBtcXsq9vI/qsyq2sd06HX3daASxdrBXM1x3UghmZs5AhlWwx0O0BV8jB3oB7C4qyCbYuoWLucsicxPMKx4gMPhFAUYzE4a6qlrq5Acx1gMO9bIJ8JaD8utAVXrWDzM7MgIZbpl8oU25AaJhQO95GCaAd4ZZCKyL6qtlHXQKoGvuoDPxPBbri79Pyy5eIUtAJOUmXHeXQiIjXfegOn4ReZ2Y3socycgIIAMKoJaNUkEgCCJG+gDOA4W1tpa4XGTKQQe9omrSxmMpjQQGbfegF14G4CjnmBa5R7pBM6O2YNoTqesGDrQA3BLkj6cwABlyHWHR4MPqpClSPBzqOoF+H4U6szG85zK6hYIC5iCCozHUGdTqZGsAUBRh+B3Eg89iVVgJUwCc8EAP+EJBkHKNooCt+zr9MTcVYIC6wJ50E97vQLg8u4D4ZQGsNwtluBzdZgJ7pkbm4d80HRwDIjuKYECANOgGeH/AHQfH9RoDYoDG4h90b4fqFAL0AUAUAUAUAUAUAUAtb+7P+TtftXaAVx/BxcfPnZTKHQIQApB0BXcwNTP6qArHZ60Do90aBQJU5QFZQBKnox3mgLeH8HS0/MzM1wrlYnY+pML9USsx+Ed6AZu/dbf4lz9dugGaA8z29+42/yo/YuVpoerU+Fnm+lv3ftXiN9m/WxP5Yf6aV5Ho392j2+J9L6Q+rofB82Wcb4EMQH+kZS6Mh0Vl1t3bUwRO1xjvGgrceYRd7OWmJJa5JDA6qJLG6SYCxM3X8ttN5A6v9n7TAiXG+qlQdVuKSBlifpGMxvHnID2AwSWU5duQuZ2111d2uNr+Mx8/GaAjB+td/Kf7EoBQ8GEoRccZGLAaRmLM8kddWjXoBtrIFQ7OoMoW44VWtvlEalORlkx/Yr+c3kQBy/Zq2RaVnYiyoVRCiQptFC8DvMOWPKTMaCANDiS5lUHYuo+ZigFrnZ7DkRlbaCQ7gsNfWM66mfeB4UB3gOH2B30t5Sr3NZOrBirMdYJJBOvjQEX+G2A6k25LkpMn2XcyJ8j9nhQEjgWHiOUIMSCWIMEkSCYJBJg9J0oBnB73Pyh/UtAMUBlYjgVtmZpKlrq3TAHrKqKNYn6s/3j5QBX/N5JkOwPMF5oCjM4KMWMDclf8R8iAJt9n7YVVzv3VRJWFJC5oY5dC5nVj110oDu5wVTZWwCAmbMwKzm3I0J9qG94oBb+bgZWFxz3svqd3L3Cr5eq5rjO5g66AyJBAsbs5bJnPc2gCdhlKnpJYiO8ddPMyAxheDJbucwFie+dTMZmuOYPh3zvOw85A0qAKAZ4f90Hx/UaA2KAqfDoTJAJoBXH2glt3S1zGVSVQGCx6CelATgLQe2jva5bMoLITJUncT1igL/RE9kUApxVeVad7djmuokWwYLa+OvTX4UBfhrCsis1vKSASpM5SRJEjeNqAs9ET2RQCnFl5Vp3t2Oa6jS2DBbUddemu3SgL8Ph1ZVLW8pIBKkzlJGokbxQHYwNuScgkgCfITA+0/OgEuMzatF7WH5zgiLYOUmTBM67e6gHVwqQJQA+HhQE+iJ7IoBHjFvlW2u27HOuKO6gOUmSM2uvTXbpQDdnDqVBNvKSASszB6iRvFAZ/G+F2n5Ia3mXmiVgEaq6yZ1gEg6a/Ca6pNXtrzEKlONSOTNXQniU5AxD2cK1wh7YyAhM3dUtcDQSdCFM+x01qunTjTjkxzIunUnNJSd7Zl0I2LRsMQoKFiA2UMCYIBmAdoI186mQLkw9sgEAEHUEGQR5GgEeNE2ree1hzfaVGQNl0JgmddqAfGFT2RQHKYC2JhR3jJ33gD9QFAJ8ZJtW89rDm+2ZRkDZdDuZM7UA6MInsigJ9ET2RQGfxkG2qG3hueTcVSAQuQa9/Xw/f0oDQ9ET2RQHNvA2xoEA1J+JJJPzJoBDji8tFe1huewcQobKRIKlpPgCR8aA0fRE9kUBymBtiYUamT76AS4sTaFvlYY3s1xVYBsuRTu5neKAf9Et+yKAPRE9kUAhxUm1y+VhjezXFRobLkU7uZ3j/wANAP8AoieyKAPRE9kUAhxUm3y+Xh+bnuKjQ2XIp3c+Mf8AhoB/0RPZFAHoieyKA5u2LaqWKiACT7hqaAzuFcSt3LpQWWRgGMkqdltMfVY9Lqf4vKQNqgCgMzjmAe6E5ZAKvmaSVzJlYG3KgkBjAPgNdSAKAoPBM6srs1uXzqtpzCDKFygldiZYiN2jWNQNkUBm8cwNy6LfLIBV8zAkrnTKwa2SoJhjlB8tdYigKf5GLqQ7Nb7+dVtPoggDKCV1BMsRA1aNhqBsCgM3jGAe61tkKws5lYlQ6nKchIB7sifhEEE0BXZ4RIUuxUqxYKjSqjOrhBmEx3QNANJAgRQGvQGXxfAPce2yFYWcyMxUXAcsKSAdJE/ADYmgOLfBpCF2ZSjFgqOcoBYME7w1UQBsPKIEAa00BidoArG1F20hD6q9zJzBEm1I11gEjy2I0oBXC4iyCl0XLjZQ7omHF29byMQkDIhza6gCI1+qtAaT5711Poytu0xaXEFmiENtQdhLSWA2EAzIAHV7N17i281u7kzZATcFwd0sQTlKZAg0AIy/WnugZeAt2EC23dhbR7rRdsXLcsFPMJe4ADbhmIMQRoCQpFAbPC8Rhsirh7ltkCgqEcMMh2IgmR50BTxbh73Llp0ylUDZ0YlRcBK5Q0A6DVttwBsxIA64dwwoVd3bMFuLkDEoA7hwBIk5QFUHTQba0Bp0Bk8W4fcuXbTrlKqGDozFRcnLkBgGQvebUbwOpIAt4dw4oVZmJYB1yzKgM2YKCRJyiFBMaDYSaA0aAz+M4J7qAI2Vg0zJGkMCJXUTMSNpka0BRheEnPnbuQ0rbttKjQTBZQRJGoXKDJmZMga9AIcbwb3rRS22R8yEPqMsMCxEazlzD4xpNAL4LhbC4LhAthQALVtsy5oIZiWQGdYgROUEyYgDXoDO41gnuqotsFIYNMlZEEFZXUZpiegJO4FAV4HhhV+YxyxOW0jSighQTqo1JE6ADXzJIGrQGdxrAvdVOWQCr5jJK5lhgySNQG0B8BruBQHHD+GlHNxjl1OW0jSiggTEqDJIzGIGu2kkDUoDGx/DLjX+YAj28gU2nZlBeWhzCnUAgDT6xP1RIDfCeHmykF2uMxDMzGZbKqkjwBiY13oB6gIImgOVtgagAfD3fwHyFAd0AUAUAUAUAUBxdvKolmCiCZJA0GpOvgKASPG8N0vIxAUwhzmG9QwkmD0NAC8WUyFt3mILr9xuJqgkwbgUEHYNME7HQwBAx14ju4ZwYU/SPbUSd1ORnIIHlHgaAkNiST3bKDM4BzPdlf6NiMqQZ3WT7zQEeiYhhDYgKcoE2rQWGkEsBca4II0gzvvQFLqnMyPiLpYksFLZAAQSEBtqoICqxAJJ0J6TQHR4PhSAjotwFckXma9mAOaDzSxYhgDJk6CgHLFqyssi2xmJJKhRLdTI3O9AXC8pnvDTfUe/9VASbiggSJOwnf3eNAci8piGBmY1Gsbx40ANfQbso1A1IGu4HvoCjFYaxdDLcS1cB7rBwrAxBgg+cGKAXXAYYkMmVSX5n0blMzdScjDNpuDIoAtcNhQLeIvAZSoOdbu5nNmuqxZhtqYigLGw+IB7t9CJT17WY5R64lHUZjoQYga6HoBBuYoR9HZYd+SLjIdvowFKEGToTmEb60BB4jcE5sNd0CmVa04JPrKO+GOXroPKaA6HFrc5SLqnMyd6zdAldScxXLljZpg/A0BNni+HcgLetElc8B1nLOXNEzlzAifHSgHhQBQBQBQBQBQGPxHirW7pQBYX0aZmTzrrWtIOkROxnbSgFrXa20xQZH75AHqnfkxsTr9KsjybfSQObHabO9si2RacesSMwZmtKmk+rNwA9dD0iQOrfa/DlQ0PlkDMFJAkqATG3rCgNHh3FkvO6oG7nU6T8N/MeVAaFABNAVelJ7a/nCgFMfxvD2cvMuKoY5Q24BiYJHq6TqdNKAdtXVYBlIYHUEGQfcRQHdAFAFAFAUY68Utu4ElVZgJAkgEgSxAHxIHmKA87h8dw4qDdx9q65FsszYoAMyjRhbW5kSTqQoAPWau4vV5r3M5lJay+xjeFKZS7ggZYyHszL+uZmZbSfGKcXq8x7mV8PT5y3oeXtBgumKw/6a3/ABpxerzHuZzjNHnrejscewn3zY/Sp/GnF6vMe5nONUOfHejr+W8L98Wf0qfxpxerzHuZzjmH95Heg/lvC/fFj9Kn8ajwNTmvcOOYf3kd6I/lzC/fNj9Kn8a46c1pT3DjdDnx3ox+J28BfdnbForMhTu3rQ0K3E3IJ2cmCYkKY0qNmON0OfHehdcNgkINvHW0CsWQcyy2Uu7vdMtJJJc6k7hSZ1nh3jVDnx3oGwXDSpQ4xMkg8v0i3lHddCI8CrEGd4AOkg8uhxqhz470Tc4Zw5wQ2KVgxkjnW4Ii6pUxupF15HXTpIMXUitaOrEUXomt6Gcdh8NdZW9LSFVUC57cZe8tzX1szK0SCIyqehmLr0l7S3omqsHoa3luH4fhFZWF8ErlJ79vvFSWUmAIIJPqxOxkaVHjVHnx3oldFl3hmGcMDe0Y3DAa3pzM2eDEnViRJMe7SovGYdfxI70SsyP5Ew2h5h0fmA5k0IYsomNQCdJmo8fwvvY/eXmS4OT1MpvcHw5ck34UhtAyA5me5cJzRIgvoBG2s1LjuH95H7y8zvA1Oa9zH+GNh8Pb5a31IzXHl3SZd2uNtAiWMabRXVi6D9uO9EuL1eY9zGDxbDje/a/SL/GpcZo89b0d4rW5ktzODxzC/fNj9Kn8a6q9J+0t6O8TxHu5bmcntBg/vrD/AKZP+6pcJB60S4jifdy+6/Ij+cWD++sP+mt/91SujvEMV7qX3X5Fd7jmAcENicMwO4N22QfgTXR+z8X7qf3X5CgxXCwxYXcIrFlclbltCWXRWYqRmIGmvTSu2Y4hivdT+6/I74Xi7IvLbw+JW6hR8yc4XyGkEPmZzcjVljUertGpxaK6mGrUlepCSXSmvE364UBQBQGde41ZQsGJXK4tmQfWKhwB490g6eNAcHjliSC5EXOVqCO/myaSNRm6j37UADjliFOeM4VlkEZlYgKyyNRqPhQHacWtG1zgSUlVkK0ksVCwIkzmH/gNAU3O0OGVWZngKAW7rd0ESubTTMNp36UAP2jwyxNwagsNGMqFZ823q5VJB60BdhuN2Lji2j5mM7A9GuKdfDNbcTtp5iQH3QEEESCII8R1oDF/mdw77yw/6JP4UAvi+w2BfLFhLYBk8pVtlvwWYCcvkI6UBtcP4fasJks21Rd4URJ8T4nzNANUAUAUAUAjxv8A4e9+Sufsmuw9dDUfmexsK+lekw1B21UkYag5aqRhqDlqumGoNrtXHoMb0nLVnmEVtWWZNFbVkmTRwayTJHK71lqE46TRwtYKiN9I1sNWGoehSNXDVgqHoUzWw1YKh6NIcubVmTzm+AhiK0QNMDKxVa4GuBlYmtcDZTMrE1qgbIGdc3rXA0rQV1qgSIrVAEVrgD1v/pcP/fH8lc/WlWVfUPE/8g/dV8S8GfX6ynxoUAUAvdwFpvWto0tmMqDLQFDajeABPgBQHDcMsGJs29CCO4uhEFSNOhA+VAdJgLQ0FpANNlHQyvToQCPdQHFzhlkqq8tcqHMFgBZgqO7tsf1eFAV2ODWFBHLUyFHeGbRU5ajX8Ake5j40BceG2ZJ5VuSSSci6k5pJ0/Df89vE0B2mDthswtoG17wUA6lmOvvZj72PjQF9AFAFAFAFAFAFAFAJcaE4e8B/V3P2TXYu0kwfn+32UxygZsLeGw1WNToB750r3+M0ecjHOEnqG07L40ROFuiTAldzqYHjoCfhXViaXORknRqP2Rq32bxgIBw12TJAy6wIkx8R8xUuM0ecjHPC1noixq12excx6PckQYy6wZgx4aH5Gu8ao85GSeCxD9hjKcAxRkCxckaERsd4PhoQfjXHiaNvWRlfo/E39RkDgGKO1i4dxos6jQj56VRLEUn7SC9HYnmMqPAcVlzcl8sTmjSN5naI61nnWhtJr0fieYzm52exYEmxcA0EkRqdB8zpWaU47SS9H4nmM4fs7ixE4e4JMCViTqYHiYB+VZpMlxDEcxkDs7iwwHo9yTJAy6mImB8vnWaab1ElgcQvYY9h+BYoGORcmAYjWOhjw0PyrHOlN6jZTwtZaYs0sNwjESRynkaERt118NKxzw9V6Is3U6M1qZpYTh107W2MEjQTqNCPfNY54OvqgzbTi0aOHw75c2U5YnN0jxnaKxVMBiX7DN1OSQ3dssFkiBpqdtdBrWdejsVf6tmyNWG0TxOEuadw6mB5neB4ner44DE8xmiNemvaRm4nh16Y5bSZgRqY3gfL51qhgsRzGaYYmjzkZt/hGIJgWXmJiNY8Y8K0wwlbms1QxlBe2jOvcCxRkCxcJG4A266+GlaYYeqvZZqjjsMv4iET2dxZmMPcPTRZ1G499aI0qi1F69I4X3iKx2dxZGYYe5l3mNI8Z2rTGEthL9o4T3iIbs7iwJOHuR4xp5a1oih+0cJ7xA/ZvGDfDXROglYk+A860xaO/tHCe8R6X/084RiLGMzXrT2wbbgFhEmVMCp1JxcLJnkem8ZQq4ZRpzTeUnm6mfUqznyoUAUAUAUAUAUAUAUAUAUAUAUAUAUAUAUAUAvxApyrnMbKmRszbZVg5jPkKA84vE+baa4Wu8u24D62cwZbndhRb72oUnXrAzEEUBo4ZWusod7isoW6sG02jBl1It7wT4jwJgwA4cASwfnXJAYDS3scpP1PwRQEjAHMX51ySAp0t7Akj6nmaAi3gCpYi9cljJ0t7wF9jwAoAs4AqCBeualm2t7sSx/o/EmgOBwr6Llc25ky5I+j9WI3yeFAZvFL5Diyz3SGa2qGbYDXZDhZ5XdAADEnfYAnSgOXxRcmWufQMGfvWtCcydwcvviJPTw9YEADXbh5LB+dclQwGlvYxP8AR+QoAHDznL865JUKdLewJI+p5mgC3w8qzML1yWIJ0t7gBR9TwAoAscPKAgXrmrM21vckk/U8aA4XhUW+VzbmXKUj6PaI3yeFAU8VsFLWr3n1UKi8oFmBBRQSgA1A1JiJmgM2/wARDIl3NdNsXMqEcsNzIIEobYhZJEnbcgDWgNLD2GdyWuXFe1K6G2whgraHljy3AOnhBIDI4ec5fnXJIC7W9gSR9TzNAFvh5DMwvXJYgnS30AA+p4CgCxw8pMXrmrFjpb3Jk/UoDlOGQnLF65lgj+j2O+uSgC5w0lMhvXMsAf0fSI+p5UBmXbzvdNoG4xtksDmtqDkCk72dT302kanXSgO+G4wXWs3ZuFHLrbLZAZAObMioCuitGp21AJoD0FAFAFAFAFAFAFAFAFAFAFAFAFAFAFAFAFAFAFAL+g2swblpmBJByiQSSxgxpqSfeT40B1h8LbtzkRUnfKoWffFAXUAUAUAUAUAvdwVpiWa2jEjKSVBJXeCSNRIGnlQEDAWu79Gnc9XuL3dZ7ummuulAM0AUAUAUAUBXfsq4yuoZTuGAIPUaHzoCocPtTPKtzGWcizliMsxtGkeFAWWMOiCEVVG8KAo+QoC2gCgCgCgCgF72BtOIe2jCSYZQRJmTBG5k6+dAdJhUDFwihzuwUAnbdtzsPkKAuoAoAoAoAoAoAoAoAoAoAoAoAoAoAoD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6" name="Picture 8" descr="C:\Users\Vladimir\Desktop\Nuclear_Medicine_6-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967" y="1933925"/>
            <a:ext cx="2034703" cy="128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C:\Users\Vladimir\Desktop\SlimMadEmperorshrimp-size_restricted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744" y="3444581"/>
            <a:ext cx="1999147" cy="12617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C:\Users\Vladimir\Desktop\pair_pro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644" y="4827850"/>
            <a:ext cx="2430275" cy="182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Brace 1"/>
          <p:cNvSpPr/>
          <p:nvPr/>
        </p:nvSpPr>
        <p:spPr>
          <a:xfrm>
            <a:off x="7802880" y="1933926"/>
            <a:ext cx="365760" cy="4718269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094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509"/>
    </mc:Choice>
    <mc:Fallback xmlns="">
      <p:transition spd="slow" advTm="1425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9039" y="188913"/>
            <a:ext cx="7705725" cy="59531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dirty="0"/>
              <a:t>Гама зраци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67591" y="1125538"/>
            <a:ext cx="10858500" cy="5472112"/>
          </a:xfrm>
        </p:spPr>
        <p:txBody>
          <a:bodyPr rtlCol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гама зраци представљају електромагнетне таласе, изложени јаком магнетном пољу не скрећу, пошто нису наелектрисани</a:t>
            </a:r>
          </a:p>
          <a:p>
            <a:pPr>
              <a:lnSpc>
                <a:spcPct val="150000"/>
              </a:lnSpc>
              <a:defRPr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проћи оловну плочу дебљине 20см.  Путања у ваздуху до неколико метара </a:t>
            </a:r>
          </a:p>
          <a:p>
            <a:pPr>
              <a:lnSpc>
                <a:spcPct val="150000"/>
              </a:lnSpc>
              <a:defRPr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Таласна дужина гама зрачења веома је мала, па је, према томе, енергија гама-фотона врло велика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емитовани из различитих радиоизотопа имају различиту енергију)</a:t>
            </a:r>
          </a:p>
          <a:p>
            <a:pPr>
              <a:lnSpc>
                <a:spcPct val="150000"/>
              </a:lnSpc>
              <a:defRPr/>
            </a:pPr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Разлика енергије Х и гама зрака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енергија гама-зрачења до неколико </a:t>
            </a:r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MeV, 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енергија рендгенског зрачења за техничку употребу до неколико </a:t>
            </a:r>
            <a:r>
              <a:rPr lang="ru-RU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62473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7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B56F616-FF2E-454C-86EA-E907C89C1FD5}">
  <we:reference id="wa104379177" version="1.0.0.1" store="en-001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4934</TotalTime>
  <Words>1465</Words>
  <Application>Microsoft Office PowerPoint</Application>
  <PresentationFormat>Widescreen</PresentationFormat>
  <Paragraphs>126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</vt:lpstr>
      <vt:lpstr>Calibri</vt:lpstr>
      <vt:lpstr>Cambria</vt:lpstr>
      <vt:lpstr>Constantia</vt:lpstr>
      <vt:lpstr>Impact</vt:lpstr>
      <vt:lpstr>Rockwell</vt:lpstr>
      <vt:lpstr>Rockwell Condensed</vt:lpstr>
      <vt:lpstr>Tahoma</vt:lpstr>
      <vt:lpstr>Times New Roman</vt:lpstr>
      <vt:lpstr>Wingdings</vt:lpstr>
      <vt:lpstr>Wingdings 2</vt:lpstr>
      <vt:lpstr>Wood Type</vt:lpstr>
      <vt:lpstr>Equation</vt:lpstr>
      <vt:lpstr>БИОФИЗИКА   НАСТАВНА ЈЕДИНИЦА 3  ОСНОВИ НУКЛЕАРНЕ ФИЗИКЕ 2.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Гама зраци</vt:lpstr>
      <vt:lpstr>Фотоелектрични ефекат</vt:lpstr>
      <vt:lpstr>Комптонов ефекат  (Комптоново расејање)</vt:lpstr>
      <vt:lpstr>Стварање парова</vt:lpstr>
      <vt:lpstr>Закон слабљења</vt:lpstr>
      <vt:lpstr>PowerPoint Presentation</vt:lpstr>
      <vt:lpstr>Х зраци</vt:lpstr>
      <vt:lpstr>Закочно зрачење- Bremsstrahlung</vt:lpstr>
      <vt:lpstr>Карактеристично зрачење</vt:lpstr>
      <vt:lpstr>Х зраци</vt:lpstr>
      <vt:lpstr>Неутронско зрачење</vt:lpstr>
      <vt:lpstr>Подела неутрона</vt:lpstr>
      <vt:lpstr>Неутронско зрачење</vt:lpstr>
      <vt:lpstr>Најчешће интеракције неутрона са атомским језгрима:</vt:lpstr>
      <vt:lpstr>Хвала на пажњи! Питања?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Milovan D. Matovic</dc:creator>
  <cp:lastModifiedBy>Vladimir Vukomanovic</cp:lastModifiedBy>
  <cp:revision>344</cp:revision>
  <cp:lastPrinted>2024-09-01T18:52:18Z</cp:lastPrinted>
  <dcterms:created xsi:type="dcterms:W3CDTF">2007-06-04T17:04:49Z</dcterms:created>
  <dcterms:modified xsi:type="dcterms:W3CDTF">2024-09-01T18:52:25Z</dcterms:modified>
</cp:coreProperties>
</file>